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sldIdLst>
    <p:sldId id="257" r:id="rId3"/>
    <p:sldId id="258" r:id="rId4"/>
    <p:sldId id="266" r:id="rId5"/>
    <p:sldId id="256" r:id="rId6"/>
    <p:sldId id="1862286738" r:id="rId7"/>
    <p:sldId id="261" r:id="rId8"/>
    <p:sldId id="262" r:id="rId9"/>
    <p:sldId id="263" r:id="rId10"/>
    <p:sldId id="264" r:id="rId11"/>
    <p:sldId id="259" r:id="rId12"/>
    <p:sldId id="265" r:id="rId13"/>
    <p:sldId id="267" r:id="rId14"/>
    <p:sldId id="529" r:id="rId15"/>
    <p:sldId id="275" r:id="rId16"/>
    <p:sldId id="277" r:id="rId17"/>
    <p:sldId id="292" r:id="rId18"/>
    <p:sldId id="293" r:id="rId19"/>
    <p:sldId id="296" r:id="rId20"/>
    <p:sldId id="298" r:id="rId21"/>
    <p:sldId id="294" r:id="rId22"/>
    <p:sldId id="279" r:id="rId23"/>
    <p:sldId id="283" r:id="rId24"/>
    <p:sldId id="284" r:id="rId25"/>
    <p:sldId id="1862286751" r:id="rId26"/>
    <p:sldId id="285" r:id="rId27"/>
    <p:sldId id="288" r:id="rId28"/>
    <p:sldId id="304" r:id="rId29"/>
    <p:sldId id="291" r:id="rId30"/>
    <p:sldId id="1862286735" r:id="rId31"/>
    <p:sldId id="1862286736" r:id="rId32"/>
    <p:sldId id="268" r:id="rId33"/>
    <p:sldId id="1862286745" r:id="rId34"/>
    <p:sldId id="1862286744" r:id="rId35"/>
    <p:sldId id="1862286742" r:id="rId36"/>
    <p:sldId id="1862286741" r:id="rId37"/>
    <p:sldId id="1862286781" r:id="rId38"/>
    <p:sldId id="1862286746" r:id="rId39"/>
    <p:sldId id="1862286743" r:id="rId40"/>
    <p:sldId id="1862286749" r:id="rId41"/>
    <p:sldId id="1862286747" r:id="rId42"/>
    <p:sldId id="1862286748" r:id="rId43"/>
    <p:sldId id="269" r:id="rId44"/>
    <p:sldId id="10476" r:id="rId45"/>
    <p:sldId id="10464" r:id="rId46"/>
    <p:sldId id="441" r:id="rId47"/>
    <p:sldId id="1862286780" r:id="rId48"/>
    <p:sldId id="270" r:id="rId49"/>
    <p:sldId id="1862286740" r:id="rId50"/>
    <p:sldId id="1862286739" r:id="rId51"/>
    <p:sldId id="260" r:id="rId52"/>
    <p:sldId id="186228673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D47554-86EC-4BD3-A5BC-30263832DC47}" v="29" dt="2022-11-07T15:35:19.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695" autoAdjust="0"/>
  </p:normalViewPr>
  <p:slideViewPr>
    <p:cSldViewPr snapToGrid="0">
      <p:cViewPr varScale="1">
        <p:scale>
          <a:sx n="48" d="100"/>
          <a:sy n="48" d="100"/>
        </p:scale>
        <p:origin x="13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0A1403-B778-4C22-BD87-5E31BCF29025}"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A247120D-B3B2-4C40-9460-1EDF36D5D48F}">
      <dgm:prSet phldrT="[Text]" phldr="0"/>
      <dgm:spPr/>
      <dgm:t>
        <a:bodyPr/>
        <a:lstStyle/>
        <a:p>
          <a:pPr rtl="0"/>
          <a:r>
            <a:rPr lang="en-US">
              <a:latin typeface="Calibri Light" panose="020F0302020204030204"/>
            </a:rPr>
            <a:t>Leadership</a:t>
          </a:r>
          <a:endParaRPr lang="en-US"/>
        </a:p>
      </dgm:t>
    </dgm:pt>
    <dgm:pt modelId="{32E1582F-9F59-41E0-A328-3F7BDB1FD275}" type="parTrans" cxnId="{52639C5A-F2C6-484D-947D-CB5FBFB2F593}">
      <dgm:prSet/>
      <dgm:spPr/>
      <dgm:t>
        <a:bodyPr/>
        <a:lstStyle/>
        <a:p>
          <a:endParaRPr lang="en-US"/>
        </a:p>
      </dgm:t>
    </dgm:pt>
    <dgm:pt modelId="{DA397534-93CE-4EAA-B567-1C3FD7C041D4}" type="sibTrans" cxnId="{52639C5A-F2C6-484D-947D-CB5FBFB2F593}">
      <dgm:prSet/>
      <dgm:spPr/>
      <dgm:t>
        <a:bodyPr/>
        <a:lstStyle/>
        <a:p>
          <a:endParaRPr lang="en-US"/>
        </a:p>
      </dgm:t>
    </dgm:pt>
    <dgm:pt modelId="{C0B72CC2-AF5F-4840-B8DF-0F09229E173D}">
      <dgm:prSet phldrT="[Text]" phldr="0"/>
      <dgm:spPr/>
      <dgm:t>
        <a:bodyPr/>
        <a:lstStyle/>
        <a:p>
          <a:pPr rtl="0"/>
          <a:r>
            <a:rPr lang="en-US">
              <a:latin typeface="Calibri Light" panose="020F0302020204030204"/>
            </a:rPr>
            <a:t>Program</a:t>
          </a:r>
          <a:endParaRPr lang="en-US"/>
        </a:p>
      </dgm:t>
    </dgm:pt>
    <dgm:pt modelId="{569C7F69-06C0-4358-A670-4ACB8702487D}" type="parTrans" cxnId="{85F88442-D56E-43F9-9435-1FA91699E0BF}">
      <dgm:prSet/>
      <dgm:spPr/>
      <dgm:t>
        <a:bodyPr/>
        <a:lstStyle/>
        <a:p>
          <a:endParaRPr lang="en-US"/>
        </a:p>
      </dgm:t>
    </dgm:pt>
    <dgm:pt modelId="{FFD476B3-9C49-4A25-9EBE-E4D48CB1E4EF}" type="sibTrans" cxnId="{85F88442-D56E-43F9-9435-1FA91699E0BF}">
      <dgm:prSet/>
      <dgm:spPr/>
      <dgm:t>
        <a:bodyPr/>
        <a:lstStyle/>
        <a:p>
          <a:endParaRPr lang="en-US"/>
        </a:p>
      </dgm:t>
    </dgm:pt>
    <dgm:pt modelId="{F3540EEC-7106-4885-A495-E8AFB8B13466}">
      <dgm:prSet phldrT="[Text]" phldr="0"/>
      <dgm:spPr/>
      <dgm:t>
        <a:bodyPr/>
        <a:lstStyle/>
        <a:p>
          <a:pPr rtl="0"/>
          <a:r>
            <a:rPr lang="en-US">
              <a:latin typeface="Calibri Light" panose="020F0302020204030204"/>
            </a:rPr>
            <a:t> Project</a:t>
          </a:r>
          <a:endParaRPr lang="en-US"/>
        </a:p>
      </dgm:t>
    </dgm:pt>
    <dgm:pt modelId="{8F84573F-F653-4268-B34A-C9BD7D6040D7}" type="parTrans" cxnId="{80E1EBF1-ABEC-483D-8074-62888E73B14F}">
      <dgm:prSet/>
      <dgm:spPr/>
      <dgm:t>
        <a:bodyPr/>
        <a:lstStyle/>
        <a:p>
          <a:endParaRPr lang="en-US"/>
        </a:p>
      </dgm:t>
    </dgm:pt>
    <dgm:pt modelId="{31982F35-8653-4E01-8BC0-B53FA6D5B5F5}" type="sibTrans" cxnId="{80E1EBF1-ABEC-483D-8074-62888E73B14F}">
      <dgm:prSet/>
      <dgm:spPr/>
      <dgm:t>
        <a:bodyPr/>
        <a:lstStyle/>
        <a:p>
          <a:endParaRPr lang="en-US"/>
        </a:p>
      </dgm:t>
    </dgm:pt>
    <dgm:pt modelId="{CA0AA178-7122-4714-B9FE-FB71D1777693}">
      <dgm:prSet phldrT="[Text]" phldr="0"/>
      <dgm:spPr/>
      <dgm:t>
        <a:bodyPr/>
        <a:lstStyle/>
        <a:p>
          <a:r>
            <a:rPr lang="en-US">
              <a:latin typeface="Calibri Light" panose="020F0302020204030204"/>
            </a:rPr>
            <a:t>Project</a:t>
          </a:r>
          <a:endParaRPr lang="en-US"/>
        </a:p>
      </dgm:t>
    </dgm:pt>
    <dgm:pt modelId="{DA7B5266-0EC7-4516-906C-F241EDF17FF3}" type="parTrans" cxnId="{593F4631-71BA-45A2-BCBD-A12C9B4FB821}">
      <dgm:prSet/>
      <dgm:spPr/>
      <dgm:t>
        <a:bodyPr/>
        <a:lstStyle/>
        <a:p>
          <a:endParaRPr lang="en-US"/>
        </a:p>
      </dgm:t>
    </dgm:pt>
    <dgm:pt modelId="{2FC33117-78D7-4677-A7E7-BC2660F265A2}" type="sibTrans" cxnId="{593F4631-71BA-45A2-BCBD-A12C9B4FB821}">
      <dgm:prSet/>
      <dgm:spPr/>
      <dgm:t>
        <a:bodyPr/>
        <a:lstStyle/>
        <a:p>
          <a:endParaRPr lang="en-US"/>
        </a:p>
      </dgm:t>
    </dgm:pt>
    <dgm:pt modelId="{DBF9976C-2834-4B93-96C8-26DFAAB9B7B1}">
      <dgm:prSet phldrT="[Text]" phldr="0"/>
      <dgm:spPr/>
      <dgm:t>
        <a:bodyPr/>
        <a:lstStyle/>
        <a:p>
          <a:pPr rtl="0"/>
          <a:r>
            <a:rPr lang="en-US">
              <a:latin typeface="Calibri Light" panose="020F0302020204030204"/>
            </a:rPr>
            <a:t> Product</a:t>
          </a:r>
          <a:endParaRPr lang="en-US"/>
        </a:p>
      </dgm:t>
    </dgm:pt>
    <dgm:pt modelId="{4B5034BB-E1A5-4850-AAC8-AE23DCB70175}" type="parTrans" cxnId="{CE8DBD7E-4526-4DDC-916B-BD5015B68781}">
      <dgm:prSet/>
      <dgm:spPr/>
      <dgm:t>
        <a:bodyPr/>
        <a:lstStyle/>
        <a:p>
          <a:endParaRPr lang="en-US"/>
        </a:p>
      </dgm:t>
    </dgm:pt>
    <dgm:pt modelId="{CA163434-92C7-4692-99A5-B165ADD956F8}" type="sibTrans" cxnId="{CE8DBD7E-4526-4DDC-916B-BD5015B68781}">
      <dgm:prSet/>
      <dgm:spPr/>
      <dgm:t>
        <a:bodyPr/>
        <a:lstStyle/>
        <a:p>
          <a:endParaRPr lang="en-US"/>
        </a:p>
      </dgm:t>
    </dgm:pt>
    <dgm:pt modelId="{3BDA36FC-9DF9-4945-B7C4-ED2F0C515A8F}">
      <dgm:prSet phldrT="[Text]" phldr="0"/>
      <dgm:spPr/>
      <dgm:t>
        <a:bodyPr/>
        <a:lstStyle/>
        <a:p>
          <a:pPr rtl="0"/>
          <a:r>
            <a:rPr lang="en-US">
              <a:latin typeface="Calibri Light" panose="020F0302020204030204"/>
            </a:rPr>
            <a:t> Project</a:t>
          </a:r>
          <a:endParaRPr lang="en-US"/>
        </a:p>
      </dgm:t>
    </dgm:pt>
    <dgm:pt modelId="{0975DF37-E49F-48B9-831A-4D5C88B1F4F6}" type="parTrans" cxnId="{F42EC3C8-5F74-4EFA-AEB1-84B59F7731D9}">
      <dgm:prSet/>
      <dgm:spPr/>
      <dgm:t>
        <a:bodyPr/>
        <a:lstStyle/>
        <a:p>
          <a:endParaRPr lang="en-US"/>
        </a:p>
      </dgm:t>
    </dgm:pt>
    <dgm:pt modelId="{CA30063C-2CE4-49E0-8DED-25307BEFA060}" type="sibTrans" cxnId="{F42EC3C8-5F74-4EFA-AEB1-84B59F7731D9}">
      <dgm:prSet/>
      <dgm:spPr/>
      <dgm:t>
        <a:bodyPr/>
        <a:lstStyle/>
        <a:p>
          <a:endParaRPr lang="en-US"/>
        </a:p>
      </dgm:t>
    </dgm:pt>
    <dgm:pt modelId="{CC61CB5D-8FFA-418C-A8A9-9E8C59FF24AF}">
      <dgm:prSet phldr="0"/>
      <dgm:spPr/>
      <dgm:t>
        <a:bodyPr/>
        <a:lstStyle/>
        <a:p>
          <a:pPr rtl="0"/>
          <a:r>
            <a:rPr lang="en-US">
              <a:latin typeface="Calibri Light" panose="020F0302020204030204"/>
            </a:rPr>
            <a:t> Project</a:t>
          </a:r>
        </a:p>
      </dgm:t>
    </dgm:pt>
    <dgm:pt modelId="{4653228D-C00C-4783-BCF8-B348D788AEC5}" type="parTrans" cxnId="{F8AEBC1E-28A2-4BFF-9BBC-B7FB98703FF7}">
      <dgm:prSet/>
      <dgm:spPr/>
    </dgm:pt>
    <dgm:pt modelId="{E5259C55-0473-4E6E-88E2-EABC6F936C82}" type="sibTrans" cxnId="{F8AEBC1E-28A2-4BFF-9BBC-B7FB98703FF7}">
      <dgm:prSet/>
      <dgm:spPr/>
    </dgm:pt>
    <dgm:pt modelId="{28FEF4B5-D23F-4153-B83F-F5135C59BD62}">
      <dgm:prSet phldr="0"/>
      <dgm:spPr/>
      <dgm:t>
        <a:bodyPr/>
        <a:lstStyle/>
        <a:p>
          <a:pPr rtl="0"/>
          <a:r>
            <a:rPr lang="en-US">
              <a:latin typeface="Calibri Light" panose="020F0302020204030204"/>
            </a:rPr>
            <a:t> Project</a:t>
          </a:r>
        </a:p>
      </dgm:t>
    </dgm:pt>
    <dgm:pt modelId="{EB816C53-7ADD-410C-8719-A45BDB0B5A63}" type="parTrans" cxnId="{8FBB61F5-71F7-49FE-9033-8204C4872DA4}">
      <dgm:prSet/>
      <dgm:spPr/>
    </dgm:pt>
    <dgm:pt modelId="{FC0EB719-AC51-44C5-83A4-C831A13AF69E}" type="sibTrans" cxnId="{8FBB61F5-71F7-49FE-9033-8204C4872DA4}">
      <dgm:prSet/>
      <dgm:spPr/>
    </dgm:pt>
    <dgm:pt modelId="{97DDDFE2-AE97-4EB2-86DE-69A526AF33EC}" type="pres">
      <dgm:prSet presAssocID="{0A0A1403-B778-4C22-BD87-5E31BCF29025}" presName="Name0" presStyleCnt="0">
        <dgm:presLayoutVars>
          <dgm:chPref val="1"/>
          <dgm:dir/>
          <dgm:animOne val="branch"/>
          <dgm:animLvl val="lvl"/>
          <dgm:resizeHandles/>
        </dgm:presLayoutVars>
      </dgm:prSet>
      <dgm:spPr/>
    </dgm:pt>
    <dgm:pt modelId="{19D53EAB-48FF-47F4-A719-445625159BEF}" type="pres">
      <dgm:prSet presAssocID="{A247120D-B3B2-4C40-9460-1EDF36D5D48F}" presName="vertOne" presStyleCnt="0"/>
      <dgm:spPr/>
    </dgm:pt>
    <dgm:pt modelId="{A2906E21-014C-42DC-AD09-92F1758EAAD8}" type="pres">
      <dgm:prSet presAssocID="{A247120D-B3B2-4C40-9460-1EDF36D5D48F}" presName="txOne" presStyleLbl="node0" presStyleIdx="0" presStyleCnt="1">
        <dgm:presLayoutVars>
          <dgm:chPref val="3"/>
        </dgm:presLayoutVars>
      </dgm:prSet>
      <dgm:spPr/>
    </dgm:pt>
    <dgm:pt modelId="{A3457651-39CF-4D09-82E7-A43BFA37F179}" type="pres">
      <dgm:prSet presAssocID="{A247120D-B3B2-4C40-9460-1EDF36D5D48F}" presName="parTransOne" presStyleCnt="0"/>
      <dgm:spPr/>
    </dgm:pt>
    <dgm:pt modelId="{D224E45C-6A34-4C49-A867-0AFAC3212A5B}" type="pres">
      <dgm:prSet presAssocID="{A247120D-B3B2-4C40-9460-1EDF36D5D48F}" presName="horzOne" presStyleCnt="0"/>
      <dgm:spPr/>
    </dgm:pt>
    <dgm:pt modelId="{ED1D3A7D-524F-47BA-9F48-EC9BABB5D07E}" type="pres">
      <dgm:prSet presAssocID="{C0B72CC2-AF5F-4840-B8DF-0F09229E173D}" presName="vertTwo" presStyleCnt="0"/>
      <dgm:spPr/>
    </dgm:pt>
    <dgm:pt modelId="{36FD7E0A-D002-4722-8844-C172DB3ACD59}" type="pres">
      <dgm:prSet presAssocID="{C0B72CC2-AF5F-4840-B8DF-0F09229E173D}" presName="txTwo" presStyleLbl="node2" presStyleIdx="0" presStyleCnt="2">
        <dgm:presLayoutVars>
          <dgm:chPref val="3"/>
        </dgm:presLayoutVars>
      </dgm:prSet>
      <dgm:spPr/>
    </dgm:pt>
    <dgm:pt modelId="{F6E08C0E-3059-4CF0-A9C3-43F551789C34}" type="pres">
      <dgm:prSet presAssocID="{C0B72CC2-AF5F-4840-B8DF-0F09229E173D}" presName="parTransTwo" presStyleCnt="0"/>
      <dgm:spPr/>
    </dgm:pt>
    <dgm:pt modelId="{7145921D-8B94-407C-AF8E-07B10E3B13D6}" type="pres">
      <dgm:prSet presAssocID="{C0B72CC2-AF5F-4840-B8DF-0F09229E173D}" presName="horzTwo" presStyleCnt="0"/>
      <dgm:spPr/>
    </dgm:pt>
    <dgm:pt modelId="{A23B47DA-8FEC-498B-97B5-BFB2EF9C81DA}" type="pres">
      <dgm:prSet presAssocID="{F3540EEC-7106-4885-A495-E8AFB8B13466}" presName="vertThree" presStyleCnt="0"/>
      <dgm:spPr/>
    </dgm:pt>
    <dgm:pt modelId="{EC50D21A-13F9-4BE9-B361-D05B139B0AA1}" type="pres">
      <dgm:prSet presAssocID="{F3540EEC-7106-4885-A495-E8AFB8B13466}" presName="txThree" presStyleLbl="node3" presStyleIdx="0" presStyleCnt="5">
        <dgm:presLayoutVars>
          <dgm:chPref val="3"/>
        </dgm:presLayoutVars>
      </dgm:prSet>
      <dgm:spPr/>
    </dgm:pt>
    <dgm:pt modelId="{ADC93D1C-6222-4561-B24E-50D0F49DA543}" type="pres">
      <dgm:prSet presAssocID="{F3540EEC-7106-4885-A495-E8AFB8B13466}" presName="horzThree" presStyleCnt="0"/>
      <dgm:spPr/>
    </dgm:pt>
    <dgm:pt modelId="{7451BD1F-65DA-4E66-9B2A-0F500A44BAC6}" type="pres">
      <dgm:prSet presAssocID="{31982F35-8653-4E01-8BC0-B53FA6D5B5F5}" presName="sibSpaceThree" presStyleCnt="0"/>
      <dgm:spPr/>
    </dgm:pt>
    <dgm:pt modelId="{94929626-438A-4BF1-B7FD-26043FE9B29C}" type="pres">
      <dgm:prSet presAssocID="{CA0AA178-7122-4714-B9FE-FB71D1777693}" presName="vertThree" presStyleCnt="0"/>
      <dgm:spPr/>
    </dgm:pt>
    <dgm:pt modelId="{44EECA60-9623-4B31-BB46-BECD6B434036}" type="pres">
      <dgm:prSet presAssocID="{CA0AA178-7122-4714-B9FE-FB71D1777693}" presName="txThree" presStyleLbl="node3" presStyleIdx="1" presStyleCnt="5">
        <dgm:presLayoutVars>
          <dgm:chPref val="3"/>
        </dgm:presLayoutVars>
      </dgm:prSet>
      <dgm:spPr/>
    </dgm:pt>
    <dgm:pt modelId="{E8A92FCD-2F66-4A92-A500-CEF846C575E7}" type="pres">
      <dgm:prSet presAssocID="{CA0AA178-7122-4714-B9FE-FB71D1777693}" presName="horzThree" presStyleCnt="0"/>
      <dgm:spPr/>
    </dgm:pt>
    <dgm:pt modelId="{3AD63C7E-1BDC-4CFE-B9BD-B664DE35ACE4}" type="pres">
      <dgm:prSet presAssocID="{FFD476B3-9C49-4A25-9EBE-E4D48CB1E4EF}" presName="sibSpaceTwo" presStyleCnt="0"/>
      <dgm:spPr/>
    </dgm:pt>
    <dgm:pt modelId="{65073986-CC2F-43FF-A311-D9008C5493E6}" type="pres">
      <dgm:prSet presAssocID="{DBF9976C-2834-4B93-96C8-26DFAAB9B7B1}" presName="vertTwo" presStyleCnt="0"/>
      <dgm:spPr/>
    </dgm:pt>
    <dgm:pt modelId="{DBBAAA69-8FB0-4C33-9620-33948607B165}" type="pres">
      <dgm:prSet presAssocID="{DBF9976C-2834-4B93-96C8-26DFAAB9B7B1}" presName="txTwo" presStyleLbl="node2" presStyleIdx="1" presStyleCnt="2">
        <dgm:presLayoutVars>
          <dgm:chPref val="3"/>
        </dgm:presLayoutVars>
      </dgm:prSet>
      <dgm:spPr/>
    </dgm:pt>
    <dgm:pt modelId="{7A20ADA0-C4C5-4B49-A414-2F47B9BB68EA}" type="pres">
      <dgm:prSet presAssocID="{DBF9976C-2834-4B93-96C8-26DFAAB9B7B1}" presName="parTransTwo" presStyleCnt="0"/>
      <dgm:spPr/>
    </dgm:pt>
    <dgm:pt modelId="{24B0534D-B40C-4541-B8B2-27C349B47931}" type="pres">
      <dgm:prSet presAssocID="{DBF9976C-2834-4B93-96C8-26DFAAB9B7B1}" presName="horzTwo" presStyleCnt="0"/>
      <dgm:spPr/>
    </dgm:pt>
    <dgm:pt modelId="{18D88199-F2CC-44BF-9E04-08893D9968F0}" type="pres">
      <dgm:prSet presAssocID="{3BDA36FC-9DF9-4945-B7C4-ED2F0C515A8F}" presName="vertThree" presStyleCnt="0"/>
      <dgm:spPr/>
    </dgm:pt>
    <dgm:pt modelId="{75C0CFF5-E457-47E7-858A-C37745B2AEFD}" type="pres">
      <dgm:prSet presAssocID="{3BDA36FC-9DF9-4945-B7C4-ED2F0C515A8F}" presName="txThree" presStyleLbl="node3" presStyleIdx="2" presStyleCnt="5">
        <dgm:presLayoutVars>
          <dgm:chPref val="3"/>
        </dgm:presLayoutVars>
      </dgm:prSet>
      <dgm:spPr/>
    </dgm:pt>
    <dgm:pt modelId="{7D390532-F75D-4739-B8A8-596F25C503BA}" type="pres">
      <dgm:prSet presAssocID="{3BDA36FC-9DF9-4945-B7C4-ED2F0C515A8F}" presName="horzThree" presStyleCnt="0"/>
      <dgm:spPr/>
    </dgm:pt>
    <dgm:pt modelId="{D81670D5-19D3-4AEE-B67F-ED696ECB460B}" type="pres">
      <dgm:prSet presAssocID="{CA30063C-2CE4-49E0-8DED-25307BEFA060}" presName="sibSpaceThree" presStyleCnt="0"/>
      <dgm:spPr/>
    </dgm:pt>
    <dgm:pt modelId="{54F49213-4ED9-4A46-A690-B9D47F12C992}" type="pres">
      <dgm:prSet presAssocID="{CC61CB5D-8FFA-418C-A8A9-9E8C59FF24AF}" presName="vertThree" presStyleCnt="0"/>
      <dgm:spPr/>
    </dgm:pt>
    <dgm:pt modelId="{4C31D939-53BF-44C6-8091-AC6DA5FEC6ED}" type="pres">
      <dgm:prSet presAssocID="{CC61CB5D-8FFA-418C-A8A9-9E8C59FF24AF}" presName="txThree" presStyleLbl="node3" presStyleIdx="3" presStyleCnt="5">
        <dgm:presLayoutVars>
          <dgm:chPref val="3"/>
        </dgm:presLayoutVars>
      </dgm:prSet>
      <dgm:spPr/>
    </dgm:pt>
    <dgm:pt modelId="{1978FEC2-6484-4977-9FF6-C8E740FED749}" type="pres">
      <dgm:prSet presAssocID="{CC61CB5D-8FFA-418C-A8A9-9E8C59FF24AF}" presName="horzThree" presStyleCnt="0"/>
      <dgm:spPr/>
    </dgm:pt>
    <dgm:pt modelId="{D7926975-E6D3-4956-ADCD-2CE46E92CB50}" type="pres">
      <dgm:prSet presAssocID="{E5259C55-0473-4E6E-88E2-EABC6F936C82}" presName="sibSpaceThree" presStyleCnt="0"/>
      <dgm:spPr/>
    </dgm:pt>
    <dgm:pt modelId="{D777EC27-DFAD-488A-9BF9-19402B9ADF75}" type="pres">
      <dgm:prSet presAssocID="{28FEF4B5-D23F-4153-B83F-F5135C59BD62}" presName="vertThree" presStyleCnt="0"/>
      <dgm:spPr/>
    </dgm:pt>
    <dgm:pt modelId="{BABD367D-78DB-4C44-ABD3-27141F1006DD}" type="pres">
      <dgm:prSet presAssocID="{28FEF4B5-D23F-4153-B83F-F5135C59BD62}" presName="txThree" presStyleLbl="node3" presStyleIdx="4" presStyleCnt="5">
        <dgm:presLayoutVars>
          <dgm:chPref val="3"/>
        </dgm:presLayoutVars>
      </dgm:prSet>
      <dgm:spPr/>
    </dgm:pt>
    <dgm:pt modelId="{CF218920-42E0-4F4B-85B9-9ABF55483F92}" type="pres">
      <dgm:prSet presAssocID="{28FEF4B5-D23F-4153-B83F-F5135C59BD62}" presName="horzThree" presStyleCnt="0"/>
      <dgm:spPr/>
    </dgm:pt>
  </dgm:ptLst>
  <dgm:cxnLst>
    <dgm:cxn modelId="{88DB2801-E82D-4C4C-BB9A-F2DCBB779C5B}" type="presOf" srcId="{DBF9976C-2834-4B93-96C8-26DFAAB9B7B1}" destId="{DBBAAA69-8FB0-4C33-9620-33948607B165}" srcOrd="0" destOrd="0" presId="urn:microsoft.com/office/officeart/2005/8/layout/hierarchy4"/>
    <dgm:cxn modelId="{F8AEBC1E-28A2-4BFF-9BBC-B7FB98703FF7}" srcId="{DBF9976C-2834-4B93-96C8-26DFAAB9B7B1}" destId="{CC61CB5D-8FFA-418C-A8A9-9E8C59FF24AF}" srcOrd="1" destOrd="0" parTransId="{4653228D-C00C-4783-BCF8-B348D788AEC5}" sibTransId="{E5259C55-0473-4E6E-88E2-EABC6F936C82}"/>
    <dgm:cxn modelId="{593F4631-71BA-45A2-BCBD-A12C9B4FB821}" srcId="{C0B72CC2-AF5F-4840-B8DF-0F09229E173D}" destId="{CA0AA178-7122-4714-B9FE-FB71D1777693}" srcOrd="1" destOrd="0" parTransId="{DA7B5266-0EC7-4516-906C-F241EDF17FF3}" sibTransId="{2FC33117-78D7-4677-A7E7-BC2660F265A2}"/>
    <dgm:cxn modelId="{84D3FD41-B491-4CAA-8598-95562FCDDF34}" type="presOf" srcId="{CA0AA178-7122-4714-B9FE-FB71D1777693}" destId="{44EECA60-9623-4B31-BB46-BECD6B434036}" srcOrd="0" destOrd="0" presId="urn:microsoft.com/office/officeart/2005/8/layout/hierarchy4"/>
    <dgm:cxn modelId="{85F88442-D56E-43F9-9435-1FA91699E0BF}" srcId="{A247120D-B3B2-4C40-9460-1EDF36D5D48F}" destId="{C0B72CC2-AF5F-4840-B8DF-0F09229E173D}" srcOrd="0" destOrd="0" parTransId="{569C7F69-06C0-4358-A670-4ACB8702487D}" sibTransId="{FFD476B3-9C49-4A25-9EBE-E4D48CB1E4EF}"/>
    <dgm:cxn modelId="{42ACD567-7097-4CC5-8A54-6B56F30E3843}" type="presOf" srcId="{C0B72CC2-AF5F-4840-B8DF-0F09229E173D}" destId="{36FD7E0A-D002-4722-8844-C172DB3ACD59}" srcOrd="0" destOrd="0" presId="urn:microsoft.com/office/officeart/2005/8/layout/hierarchy4"/>
    <dgm:cxn modelId="{26001E68-5A90-4C37-B4E1-C3116DED6819}" type="presOf" srcId="{A247120D-B3B2-4C40-9460-1EDF36D5D48F}" destId="{A2906E21-014C-42DC-AD09-92F1758EAAD8}" srcOrd="0" destOrd="0" presId="urn:microsoft.com/office/officeart/2005/8/layout/hierarchy4"/>
    <dgm:cxn modelId="{80FB1771-FB29-4409-BEA9-6C53DB3B61E7}" type="presOf" srcId="{28FEF4B5-D23F-4153-B83F-F5135C59BD62}" destId="{BABD367D-78DB-4C44-ABD3-27141F1006DD}" srcOrd="0" destOrd="0" presId="urn:microsoft.com/office/officeart/2005/8/layout/hierarchy4"/>
    <dgm:cxn modelId="{F5CAED71-F3D1-4515-9311-55777DEF77DD}" type="presOf" srcId="{CC61CB5D-8FFA-418C-A8A9-9E8C59FF24AF}" destId="{4C31D939-53BF-44C6-8091-AC6DA5FEC6ED}" srcOrd="0" destOrd="0" presId="urn:microsoft.com/office/officeart/2005/8/layout/hierarchy4"/>
    <dgm:cxn modelId="{52639C5A-F2C6-484D-947D-CB5FBFB2F593}" srcId="{0A0A1403-B778-4C22-BD87-5E31BCF29025}" destId="{A247120D-B3B2-4C40-9460-1EDF36D5D48F}" srcOrd="0" destOrd="0" parTransId="{32E1582F-9F59-41E0-A328-3F7BDB1FD275}" sibTransId="{DA397534-93CE-4EAA-B567-1C3FD7C041D4}"/>
    <dgm:cxn modelId="{CE8DBD7E-4526-4DDC-916B-BD5015B68781}" srcId="{A247120D-B3B2-4C40-9460-1EDF36D5D48F}" destId="{DBF9976C-2834-4B93-96C8-26DFAAB9B7B1}" srcOrd="1" destOrd="0" parTransId="{4B5034BB-E1A5-4850-AAC8-AE23DCB70175}" sibTransId="{CA163434-92C7-4692-99A5-B165ADD956F8}"/>
    <dgm:cxn modelId="{3441AFAD-5B5D-4488-A64C-3FD212FC43E8}" type="presOf" srcId="{3BDA36FC-9DF9-4945-B7C4-ED2F0C515A8F}" destId="{75C0CFF5-E457-47E7-858A-C37745B2AEFD}" srcOrd="0" destOrd="0" presId="urn:microsoft.com/office/officeart/2005/8/layout/hierarchy4"/>
    <dgm:cxn modelId="{F42EC3C8-5F74-4EFA-AEB1-84B59F7731D9}" srcId="{DBF9976C-2834-4B93-96C8-26DFAAB9B7B1}" destId="{3BDA36FC-9DF9-4945-B7C4-ED2F0C515A8F}" srcOrd="0" destOrd="0" parTransId="{0975DF37-E49F-48B9-831A-4D5C88B1F4F6}" sibTransId="{CA30063C-2CE4-49E0-8DED-25307BEFA060}"/>
    <dgm:cxn modelId="{235ACED7-1017-4350-A3BF-5D61A915EA47}" type="presOf" srcId="{0A0A1403-B778-4C22-BD87-5E31BCF29025}" destId="{97DDDFE2-AE97-4EB2-86DE-69A526AF33EC}" srcOrd="0" destOrd="0" presId="urn:microsoft.com/office/officeart/2005/8/layout/hierarchy4"/>
    <dgm:cxn modelId="{A0F535E9-B1C5-4111-AAB1-35F1A7455E8B}" type="presOf" srcId="{F3540EEC-7106-4885-A495-E8AFB8B13466}" destId="{EC50D21A-13F9-4BE9-B361-D05B139B0AA1}" srcOrd="0" destOrd="0" presId="urn:microsoft.com/office/officeart/2005/8/layout/hierarchy4"/>
    <dgm:cxn modelId="{80E1EBF1-ABEC-483D-8074-62888E73B14F}" srcId="{C0B72CC2-AF5F-4840-B8DF-0F09229E173D}" destId="{F3540EEC-7106-4885-A495-E8AFB8B13466}" srcOrd="0" destOrd="0" parTransId="{8F84573F-F653-4268-B34A-C9BD7D6040D7}" sibTransId="{31982F35-8653-4E01-8BC0-B53FA6D5B5F5}"/>
    <dgm:cxn modelId="{8FBB61F5-71F7-49FE-9033-8204C4872DA4}" srcId="{DBF9976C-2834-4B93-96C8-26DFAAB9B7B1}" destId="{28FEF4B5-D23F-4153-B83F-F5135C59BD62}" srcOrd="2" destOrd="0" parTransId="{EB816C53-7ADD-410C-8719-A45BDB0B5A63}" sibTransId="{FC0EB719-AC51-44C5-83A4-C831A13AF69E}"/>
    <dgm:cxn modelId="{9901457A-4AA0-4DD6-B2A2-02C8C0C8572E}" type="presParOf" srcId="{97DDDFE2-AE97-4EB2-86DE-69A526AF33EC}" destId="{19D53EAB-48FF-47F4-A719-445625159BEF}" srcOrd="0" destOrd="0" presId="urn:microsoft.com/office/officeart/2005/8/layout/hierarchy4"/>
    <dgm:cxn modelId="{AEB79E3F-FB74-4A33-B25E-3E751B3F7ECB}" type="presParOf" srcId="{19D53EAB-48FF-47F4-A719-445625159BEF}" destId="{A2906E21-014C-42DC-AD09-92F1758EAAD8}" srcOrd="0" destOrd="0" presId="urn:microsoft.com/office/officeart/2005/8/layout/hierarchy4"/>
    <dgm:cxn modelId="{A3495BAE-7C80-45A4-8A6F-B1C4E0127D59}" type="presParOf" srcId="{19D53EAB-48FF-47F4-A719-445625159BEF}" destId="{A3457651-39CF-4D09-82E7-A43BFA37F179}" srcOrd="1" destOrd="0" presId="urn:microsoft.com/office/officeart/2005/8/layout/hierarchy4"/>
    <dgm:cxn modelId="{FF67E25B-8AC9-4EF0-AB68-1A26B47805BF}" type="presParOf" srcId="{19D53EAB-48FF-47F4-A719-445625159BEF}" destId="{D224E45C-6A34-4C49-A867-0AFAC3212A5B}" srcOrd="2" destOrd="0" presId="urn:microsoft.com/office/officeart/2005/8/layout/hierarchy4"/>
    <dgm:cxn modelId="{6C575A1E-EBCF-4820-837F-1BCAD14A344E}" type="presParOf" srcId="{D224E45C-6A34-4C49-A867-0AFAC3212A5B}" destId="{ED1D3A7D-524F-47BA-9F48-EC9BABB5D07E}" srcOrd="0" destOrd="0" presId="urn:microsoft.com/office/officeart/2005/8/layout/hierarchy4"/>
    <dgm:cxn modelId="{C68F66E2-0A8A-4971-A617-768A960E2201}" type="presParOf" srcId="{ED1D3A7D-524F-47BA-9F48-EC9BABB5D07E}" destId="{36FD7E0A-D002-4722-8844-C172DB3ACD59}" srcOrd="0" destOrd="0" presId="urn:microsoft.com/office/officeart/2005/8/layout/hierarchy4"/>
    <dgm:cxn modelId="{F8D287CF-DBC4-4F2F-8AEA-558B86FA140E}" type="presParOf" srcId="{ED1D3A7D-524F-47BA-9F48-EC9BABB5D07E}" destId="{F6E08C0E-3059-4CF0-A9C3-43F551789C34}" srcOrd="1" destOrd="0" presId="urn:microsoft.com/office/officeart/2005/8/layout/hierarchy4"/>
    <dgm:cxn modelId="{337F9D50-D779-40A3-B4B1-86ED19D8E761}" type="presParOf" srcId="{ED1D3A7D-524F-47BA-9F48-EC9BABB5D07E}" destId="{7145921D-8B94-407C-AF8E-07B10E3B13D6}" srcOrd="2" destOrd="0" presId="urn:microsoft.com/office/officeart/2005/8/layout/hierarchy4"/>
    <dgm:cxn modelId="{4C21DF1B-017C-43E0-B169-E1E15D354454}" type="presParOf" srcId="{7145921D-8B94-407C-AF8E-07B10E3B13D6}" destId="{A23B47DA-8FEC-498B-97B5-BFB2EF9C81DA}" srcOrd="0" destOrd="0" presId="urn:microsoft.com/office/officeart/2005/8/layout/hierarchy4"/>
    <dgm:cxn modelId="{3F3DC167-2A69-4812-9C2A-24A29D399899}" type="presParOf" srcId="{A23B47DA-8FEC-498B-97B5-BFB2EF9C81DA}" destId="{EC50D21A-13F9-4BE9-B361-D05B139B0AA1}" srcOrd="0" destOrd="0" presId="urn:microsoft.com/office/officeart/2005/8/layout/hierarchy4"/>
    <dgm:cxn modelId="{07AE3811-2E95-4700-8895-5F596695BDBE}" type="presParOf" srcId="{A23B47DA-8FEC-498B-97B5-BFB2EF9C81DA}" destId="{ADC93D1C-6222-4561-B24E-50D0F49DA543}" srcOrd="1" destOrd="0" presId="urn:microsoft.com/office/officeart/2005/8/layout/hierarchy4"/>
    <dgm:cxn modelId="{C5352ECE-3C7F-452B-84E7-1658237C5B9C}" type="presParOf" srcId="{7145921D-8B94-407C-AF8E-07B10E3B13D6}" destId="{7451BD1F-65DA-4E66-9B2A-0F500A44BAC6}" srcOrd="1" destOrd="0" presId="urn:microsoft.com/office/officeart/2005/8/layout/hierarchy4"/>
    <dgm:cxn modelId="{44D3502F-5B2A-4B5A-9EDE-2F760FF8E67B}" type="presParOf" srcId="{7145921D-8B94-407C-AF8E-07B10E3B13D6}" destId="{94929626-438A-4BF1-B7FD-26043FE9B29C}" srcOrd="2" destOrd="0" presId="urn:microsoft.com/office/officeart/2005/8/layout/hierarchy4"/>
    <dgm:cxn modelId="{240156CB-994A-4763-891B-B33D17F8E827}" type="presParOf" srcId="{94929626-438A-4BF1-B7FD-26043FE9B29C}" destId="{44EECA60-9623-4B31-BB46-BECD6B434036}" srcOrd="0" destOrd="0" presId="urn:microsoft.com/office/officeart/2005/8/layout/hierarchy4"/>
    <dgm:cxn modelId="{9B328A4A-365F-446B-BF3B-1C53E7316DDC}" type="presParOf" srcId="{94929626-438A-4BF1-B7FD-26043FE9B29C}" destId="{E8A92FCD-2F66-4A92-A500-CEF846C575E7}" srcOrd="1" destOrd="0" presId="urn:microsoft.com/office/officeart/2005/8/layout/hierarchy4"/>
    <dgm:cxn modelId="{8488E01B-8900-4255-98AD-A34E6F2A82CC}" type="presParOf" srcId="{D224E45C-6A34-4C49-A867-0AFAC3212A5B}" destId="{3AD63C7E-1BDC-4CFE-B9BD-B664DE35ACE4}" srcOrd="1" destOrd="0" presId="urn:microsoft.com/office/officeart/2005/8/layout/hierarchy4"/>
    <dgm:cxn modelId="{DAACBF0B-4276-44CB-B10F-0EE8470AECB1}" type="presParOf" srcId="{D224E45C-6A34-4C49-A867-0AFAC3212A5B}" destId="{65073986-CC2F-43FF-A311-D9008C5493E6}" srcOrd="2" destOrd="0" presId="urn:microsoft.com/office/officeart/2005/8/layout/hierarchy4"/>
    <dgm:cxn modelId="{324370B2-8E5B-4019-999D-817BCC3350CD}" type="presParOf" srcId="{65073986-CC2F-43FF-A311-D9008C5493E6}" destId="{DBBAAA69-8FB0-4C33-9620-33948607B165}" srcOrd="0" destOrd="0" presId="urn:microsoft.com/office/officeart/2005/8/layout/hierarchy4"/>
    <dgm:cxn modelId="{53FDC459-396F-441C-97C1-E9DC3ABE76FD}" type="presParOf" srcId="{65073986-CC2F-43FF-A311-D9008C5493E6}" destId="{7A20ADA0-C4C5-4B49-A414-2F47B9BB68EA}" srcOrd="1" destOrd="0" presId="urn:microsoft.com/office/officeart/2005/8/layout/hierarchy4"/>
    <dgm:cxn modelId="{F2EA459E-7BFA-4C6C-90DC-B0D9B0386B0E}" type="presParOf" srcId="{65073986-CC2F-43FF-A311-D9008C5493E6}" destId="{24B0534D-B40C-4541-B8B2-27C349B47931}" srcOrd="2" destOrd="0" presId="urn:microsoft.com/office/officeart/2005/8/layout/hierarchy4"/>
    <dgm:cxn modelId="{E95D3E14-FC10-4694-8744-7F6AFEF75877}" type="presParOf" srcId="{24B0534D-B40C-4541-B8B2-27C349B47931}" destId="{18D88199-F2CC-44BF-9E04-08893D9968F0}" srcOrd="0" destOrd="0" presId="urn:microsoft.com/office/officeart/2005/8/layout/hierarchy4"/>
    <dgm:cxn modelId="{3D65A67E-2407-45D4-A540-A68A04553CEF}" type="presParOf" srcId="{18D88199-F2CC-44BF-9E04-08893D9968F0}" destId="{75C0CFF5-E457-47E7-858A-C37745B2AEFD}" srcOrd="0" destOrd="0" presId="urn:microsoft.com/office/officeart/2005/8/layout/hierarchy4"/>
    <dgm:cxn modelId="{6CF04DFF-A51D-4CA8-B826-226C1DF25AD2}" type="presParOf" srcId="{18D88199-F2CC-44BF-9E04-08893D9968F0}" destId="{7D390532-F75D-4739-B8A8-596F25C503BA}" srcOrd="1" destOrd="0" presId="urn:microsoft.com/office/officeart/2005/8/layout/hierarchy4"/>
    <dgm:cxn modelId="{18C7DA93-5D6D-4E42-A38E-2A4FCCEEEF88}" type="presParOf" srcId="{24B0534D-B40C-4541-B8B2-27C349B47931}" destId="{D81670D5-19D3-4AEE-B67F-ED696ECB460B}" srcOrd="1" destOrd="0" presId="urn:microsoft.com/office/officeart/2005/8/layout/hierarchy4"/>
    <dgm:cxn modelId="{A50DAC41-0F6A-483C-A8A9-568ECCBB53E3}" type="presParOf" srcId="{24B0534D-B40C-4541-B8B2-27C349B47931}" destId="{54F49213-4ED9-4A46-A690-B9D47F12C992}" srcOrd="2" destOrd="0" presId="urn:microsoft.com/office/officeart/2005/8/layout/hierarchy4"/>
    <dgm:cxn modelId="{57C4D1A2-7F3D-4B5A-A57C-2608461D9463}" type="presParOf" srcId="{54F49213-4ED9-4A46-A690-B9D47F12C992}" destId="{4C31D939-53BF-44C6-8091-AC6DA5FEC6ED}" srcOrd="0" destOrd="0" presId="urn:microsoft.com/office/officeart/2005/8/layout/hierarchy4"/>
    <dgm:cxn modelId="{E807D11A-26AE-4793-A0B3-64B1A24F3EA1}" type="presParOf" srcId="{54F49213-4ED9-4A46-A690-B9D47F12C992}" destId="{1978FEC2-6484-4977-9FF6-C8E740FED749}" srcOrd="1" destOrd="0" presId="urn:microsoft.com/office/officeart/2005/8/layout/hierarchy4"/>
    <dgm:cxn modelId="{7796BDA9-7489-4B38-B1F3-A0B26179E719}" type="presParOf" srcId="{24B0534D-B40C-4541-B8B2-27C349B47931}" destId="{D7926975-E6D3-4956-ADCD-2CE46E92CB50}" srcOrd="3" destOrd="0" presId="urn:microsoft.com/office/officeart/2005/8/layout/hierarchy4"/>
    <dgm:cxn modelId="{91F78324-98FD-4FA3-B04F-0566F7A8816E}" type="presParOf" srcId="{24B0534D-B40C-4541-B8B2-27C349B47931}" destId="{D777EC27-DFAD-488A-9BF9-19402B9ADF75}" srcOrd="4" destOrd="0" presId="urn:microsoft.com/office/officeart/2005/8/layout/hierarchy4"/>
    <dgm:cxn modelId="{E966F688-EC4E-487C-98BB-11F55D16ED77}" type="presParOf" srcId="{D777EC27-DFAD-488A-9BF9-19402B9ADF75}" destId="{BABD367D-78DB-4C44-ABD3-27141F1006DD}" srcOrd="0" destOrd="0" presId="urn:microsoft.com/office/officeart/2005/8/layout/hierarchy4"/>
    <dgm:cxn modelId="{1EEA5277-CB43-47A1-B372-E0D971AF9E41}" type="presParOf" srcId="{D777EC27-DFAD-488A-9BF9-19402B9ADF75}" destId="{CF218920-42E0-4F4B-85B9-9ABF55483F9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E67DE8-58F7-4EAA-8011-BC9BFEF4DAF7}"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US"/>
        </a:p>
      </dgm:t>
    </dgm:pt>
    <dgm:pt modelId="{FA0CC7F0-05CF-4FC1-AE5F-45A73CA990CA}">
      <dgm:prSet phldrT="[Text]"/>
      <dgm:spPr/>
      <dgm:t>
        <a:bodyPr/>
        <a:lstStyle/>
        <a:p>
          <a:r>
            <a:rPr lang="en-US" dirty="0"/>
            <a:t>1</a:t>
          </a:r>
        </a:p>
      </dgm:t>
    </dgm:pt>
    <dgm:pt modelId="{BAD1AA75-2FAF-4843-99EF-2D5C8AC7F2D4}" type="parTrans" cxnId="{5CCC6581-9DBD-4FAF-BFF4-9EDB1BD23AE0}">
      <dgm:prSet/>
      <dgm:spPr/>
      <dgm:t>
        <a:bodyPr/>
        <a:lstStyle/>
        <a:p>
          <a:endParaRPr lang="en-US"/>
        </a:p>
      </dgm:t>
    </dgm:pt>
    <dgm:pt modelId="{4F573DA3-C138-480C-BB96-8F781AFD6EE4}" type="sibTrans" cxnId="{5CCC6581-9DBD-4FAF-BFF4-9EDB1BD23AE0}">
      <dgm:prSet/>
      <dgm:spPr/>
      <dgm:t>
        <a:bodyPr/>
        <a:lstStyle/>
        <a:p>
          <a:endParaRPr lang="en-US"/>
        </a:p>
      </dgm:t>
    </dgm:pt>
    <dgm:pt modelId="{550B81F1-9DAA-42E2-8299-DD820D7A45F2}">
      <dgm:prSet phldrT="[Text]"/>
      <dgm:spPr/>
      <dgm:t>
        <a:bodyPr/>
        <a:lstStyle/>
        <a:p>
          <a:r>
            <a:rPr lang="en-US" dirty="0"/>
            <a:t>Strategic Capability Map</a:t>
          </a:r>
        </a:p>
      </dgm:t>
    </dgm:pt>
    <dgm:pt modelId="{07181B7F-8F8E-4CFE-B6D6-217084F9CF6E}" type="parTrans" cxnId="{242359B6-093D-4022-976C-ADE5081E39E1}">
      <dgm:prSet/>
      <dgm:spPr/>
      <dgm:t>
        <a:bodyPr/>
        <a:lstStyle/>
        <a:p>
          <a:endParaRPr lang="en-US"/>
        </a:p>
      </dgm:t>
    </dgm:pt>
    <dgm:pt modelId="{38250DBF-0114-4BA0-891C-D96376ED596F}" type="sibTrans" cxnId="{242359B6-093D-4022-976C-ADE5081E39E1}">
      <dgm:prSet/>
      <dgm:spPr/>
      <dgm:t>
        <a:bodyPr/>
        <a:lstStyle/>
        <a:p>
          <a:endParaRPr lang="en-US"/>
        </a:p>
      </dgm:t>
    </dgm:pt>
    <dgm:pt modelId="{9815B944-B29D-4CBB-8010-9625EFE6C162}">
      <dgm:prSet phldrT="[Text]"/>
      <dgm:spPr/>
      <dgm:t>
        <a:bodyPr/>
        <a:lstStyle/>
        <a:p>
          <a:r>
            <a:rPr lang="en-US" dirty="0"/>
            <a:t>2</a:t>
          </a:r>
        </a:p>
      </dgm:t>
    </dgm:pt>
    <dgm:pt modelId="{E90A3F52-7201-4CC4-83DD-F490FD741BE7}" type="parTrans" cxnId="{EB499DB0-E0B0-4CCB-AA5D-06BB046EF840}">
      <dgm:prSet/>
      <dgm:spPr/>
      <dgm:t>
        <a:bodyPr/>
        <a:lstStyle/>
        <a:p>
          <a:endParaRPr lang="en-US"/>
        </a:p>
      </dgm:t>
    </dgm:pt>
    <dgm:pt modelId="{8EFF34A0-5D45-4E59-9445-05C1E8C9DEC6}" type="sibTrans" cxnId="{EB499DB0-E0B0-4CCB-AA5D-06BB046EF840}">
      <dgm:prSet/>
      <dgm:spPr/>
      <dgm:t>
        <a:bodyPr/>
        <a:lstStyle/>
        <a:p>
          <a:endParaRPr lang="en-US"/>
        </a:p>
      </dgm:t>
    </dgm:pt>
    <dgm:pt modelId="{434691AD-1743-441F-A0AF-85F23F3C3453}">
      <dgm:prSet phldrT="[Text]"/>
      <dgm:spPr/>
      <dgm:t>
        <a:bodyPr/>
        <a:lstStyle/>
        <a:p>
          <a:r>
            <a:rPr lang="en-US"/>
            <a:t>Strategic Technology Map</a:t>
          </a:r>
        </a:p>
      </dgm:t>
    </dgm:pt>
    <dgm:pt modelId="{D9A48D39-E7D4-46D7-9F9F-C283C78F74DB}" type="parTrans" cxnId="{868C2792-311E-4F73-A108-5C2EC9B8E28A}">
      <dgm:prSet/>
      <dgm:spPr/>
      <dgm:t>
        <a:bodyPr/>
        <a:lstStyle/>
        <a:p>
          <a:endParaRPr lang="en-US"/>
        </a:p>
      </dgm:t>
    </dgm:pt>
    <dgm:pt modelId="{908D2DA8-E025-4CA5-ADE4-D49958022F4E}" type="sibTrans" cxnId="{868C2792-311E-4F73-A108-5C2EC9B8E28A}">
      <dgm:prSet/>
      <dgm:spPr/>
      <dgm:t>
        <a:bodyPr/>
        <a:lstStyle/>
        <a:p>
          <a:endParaRPr lang="en-US"/>
        </a:p>
      </dgm:t>
    </dgm:pt>
    <dgm:pt modelId="{F439B7C9-8DCB-4709-A7EA-C11696DCAB60}">
      <dgm:prSet phldrT="[Text]"/>
      <dgm:spPr/>
      <dgm:t>
        <a:bodyPr/>
        <a:lstStyle/>
        <a:p>
          <a:r>
            <a:rPr lang="en-US" dirty="0"/>
            <a:t>0</a:t>
          </a:r>
        </a:p>
      </dgm:t>
    </dgm:pt>
    <dgm:pt modelId="{26E10AE0-64A1-415E-9ED5-A1EA419804CC}" type="parTrans" cxnId="{C34B59BF-9832-4A20-A57F-D629633D7287}">
      <dgm:prSet/>
      <dgm:spPr/>
      <dgm:t>
        <a:bodyPr/>
        <a:lstStyle/>
        <a:p>
          <a:endParaRPr lang="en-US"/>
        </a:p>
      </dgm:t>
    </dgm:pt>
    <dgm:pt modelId="{3E130C7D-F228-4DFC-B354-A50D5C16B015}" type="sibTrans" cxnId="{C34B59BF-9832-4A20-A57F-D629633D7287}">
      <dgm:prSet/>
      <dgm:spPr/>
      <dgm:t>
        <a:bodyPr/>
        <a:lstStyle/>
        <a:p>
          <a:endParaRPr lang="en-US"/>
        </a:p>
      </dgm:t>
    </dgm:pt>
    <dgm:pt modelId="{ABAE5E74-08A0-4032-887E-02C0A861D272}">
      <dgm:prSet phldrT="[Text]"/>
      <dgm:spPr/>
      <dgm:t>
        <a:bodyPr/>
        <a:lstStyle/>
        <a:p>
          <a:r>
            <a:rPr lang="en-US" dirty="0"/>
            <a:t>Project Based</a:t>
          </a:r>
        </a:p>
      </dgm:t>
    </dgm:pt>
    <dgm:pt modelId="{A605C89E-C45A-44DA-A5E7-4F780033C9F4}" type="parTrans" cxnId="{76BF4A6E-46F6-4859-818F-549C7045D33A}">
      <dgm:prSet/>
      <dgm:spPr/>
      <dgm:t>
        <a:bodyPr/>
        <a:lstStyle/>
        <a:p>
          <a:endParaRPr lang="en-US"/>
        </a:p>
      </dgm:t>
    </dgm:pt>
    <dgm:pt modelId="{30FD128D-BF17-4A90-8E2F-E8D9A747E7EA}" type="sibTrans" cxnId="{76BF4A6E-46F6-4859-818F-549C7045D33A}">
      <dgm:prSet/>
      <dgm:spPr/>
      <dgm:t>
        <a:bodyPr/>
        <a:lstStyle/>
        <a:p>
          <a:endParaRPr lang="en-US"/>
        </a:p>
      </dgm:t>
    </dgm:pt>
    <dgm:pt modelId="{6103BC80-190F-4883-8EEB-7DDD295636F8}" type="pres">
      <dgm:prSet presAssocID="{B9E67DE8-58F7-4EAA-8011-BC9BFEF4DAF7}" presName="linearFlow" presStyleCnt="0">
        <dgm:presLayoutVars>
          <dgm:dir/>
          <dgm:animLvl val="lvl"/>
          <dgm:resizeHandles val="exact"/>
        </dgm:presLayoutVars>
      </dgm:prSet>
      <dgm:spPr/>
    </dgm:pt>
    <dgm:pt modelId="{5CB1D4B7-22BC-49C0-B0CA-D03D11562E39}" type="pres">
      <dgm:prSet presAssocID="{F439B7C9-8DCB-4709-A7EA-C11696DCAB60}" presName="composite" presStyleCnt="0"/>
      <dgm:spPr/>
    </dgm:pt>
    <dgm:pt modelId="{FC938C93-5E1C-4341-A9B4-436AEA20B5C2}" type="pres">
      <dgm:prSet presAssocID="{F439B7C9-8DCB-4709-A7EA-C11696DCAB60}" presName="parentText" presStyleLbl="alignNode1" presStyleIdx="0" presStyleCnt="3">
        <dgm:presLayoutVars>
          <dgm:chMax val="1"/>
          <dgm:bulletEnabled val="1"/>
        </dgm:presLayoutVars>
      </dgm:prSet>
      <dgm:spPr/>
    </dgm:pt>
    <dgm:pt modelId="{DDE49FF3-A229-47F5-BB9B-4D52A4EA48E3}" type="pres">
      <dgm:prSet presAssocID="{F439B7C9-8DCB-4709-A7EA-C11696DCAB60}" presName="descendantText" presStyleLbl="alignAcc1" presStyleIdx="0" presStyleCnt="3">
        <dgm:presLayoutVars>
          <dgm:bulletEnabled val="1"/>
        </dgm:presLayoutVars>
      </dgm:prSet>
      <dgm:spPr/>
    </dgm:pt>
    <dgm:pt modelId="{EB305831-6BC7-466C-A7C9-9EECBF9C3B0B}" type="pres">
      <dgm:prSet presAssocID="{3E130C7D-F228-4DFC-B354-A50D5C16B015}" presName="sp" presStyleCnt="0"/>
      <dgm:spPr/>
    </dgm:pt>
    <dgm:pt modelId="{4E1D0C69-8225-4E7E-A226-555B99C42DC3}" type="pres">
      <dgm:prSet presAssocID="{FA0CC7F0-05CF-4FC1-AE5F-45A73CA990CA}" presName="composite" presStyleCnt="0"/>
      <dgm:spPr/>
    </dgm:pt>
    <dgm:pt modelId="{2F912EE4-2E39-4502-AF75-BE37E9A6BB03}" type="pres">
      <dgm:prSet presAssocID="{FA0CC7F0-05CF-4FC1-AE5F-45A73CA990CA}" presName="parentText" presStyleLbl="alignNode1" presStyleIdx="1" presStyleCnt="3">
        <dgm:presLayoutVars>
          <dgm:chMax val="1"/>
          <dgm:bulletEnabled val="1"/>
        </dgm:presLayoutVars>
      </dgm:prSet>
      <dgm:spPr/>
    </dgm:pt>
    <dgm:pt modelId="{E696BD9E-4F9C-4DB6-9DFF-9D3656A4C7A6}" type="pres">
      <dgm:prSet presAssocID="{FA0CC7F0-05CF-4FC1-AE5F-45A73CA990CA}" presName="descendantText" presStyleLbl="alignAcc1" presStyleIdx="1" presStyleCnt="3">
        <dgm:presLayoutVars>
          <dgm:bulletEnabled val="1"/>
        </dgm:presLayoutVars>
      </dgm:prSet>
      <dgm:spPr/>
    </dgm:pt>
    <dgm:pt modelId="{A90FE079-D88F-44AF-8039-7E9931C66C12}" type="pres">
      <dgm:prSet presAssocID="{4F573DA3-C138-480C-BB96-8F781AFD6EE4}" presName="sp" presStyleCnt="0"/>
      <dgm:spPr/>
    </dgm:pt>
    <dgm:pt modelId="{9F14BB12-B551-4B4B-A5D0-1B468CED7002}" type="pres">
      <dgm:prSet presAssocID="{9815B944-B29D-4CBB-8010-9625EFE6C162}" presName="composite" presStyleCnt="0"/>
      <dgm:spPr/>
    </dgm:pt>
    <dgm:pt modelId="{EF638E26-8B02-403F-82C4-E7623FED6A2F}" type="pres">
      <dgm:prSet presAssocID="{9815B944-B29D-4CBB-8010-9625EFE6C162}" presName="parentText" presStyleLbl="alignNode1" presStyleIdx="2" presStyleCnt="3">
        <dgm:presLayoutVars>
          <dgm:chMax val="1"/>
          <dgm:bulletEnabled val="1"/>
        </dgm:presLayoutVars>
      </dgm:prSet>
      <dgm:spPr/>
    </dgm:pt>
    <dgm:pt modelId="{F46537A2-0036-4AB1-885F-521586716D32}" type="pres">
      <dgm:prSet presAssocID="{9815B944-B29D-4CBB-8010-9625EFE6C162}" presName="descendantText" presStyleLbl="alignAcc1" presStyleIdx="2" presStyleCnt="3">
        <dgm:presLayoutVars>
          <dgm:bulletEnabled val="1"/>
        </dgm:presLayoutVars>
      </dgm:prSet>
      <dgm:spPr/>
    </dgm:pt>
  </dgm:ptLst>
  <dgm:cxnLst>
    <dgm:cxn modelId="{C622AB09-A171-4001-A084-752FBD5A336D}" type="presOf" srcId="{550B81F1-9DAA-42E2-8299-DD820D7A45F2}" destId="{E696BD9E-4F9C-4DB6-9DFF-9D3656A4C7A6}" srcOrd="0" destOrd="0" presId="urn:microsoft.com/office/officeart/2005/8/layout/chevron2"/>
    <dgm:cxn modelId="{212EF535-0EE2-46C3-9913-161F5DFB39DC}" type="presOf" srcId="{FA0CC7F0-05CF-4FC1-AE5F-45A73CA990CA}" destId="{2F912EE4-2E39-4502-AF75-BE37E9A6BB03}" srcOrd="0" destOrd="0" presId="urn:microsoft.com/office/officeart/2005/8/layout/chevron2"/>
    <dgm:cxn modelId="{CD4CBD61-669B-4A26-BB23-F38681614717}" type="presOf" srcId="{B9E67DE8-58F7-4EAA-8011-BC9BFEF4DAF7}" destId="{6103BC80-190F-4883-8EEB-7DDD295636F8}" srcOrd="0" destOrd="0" presId="urn:microsoft.com/office/officeart/2005/8/layout/chevron2"/>
    <dgm:cxn modelId="{322BE565-7766-49F1-AB43-48079E410599}" type="presOf" srcId="{434691AD-1743-441F-A0AF-85F23F3C3453}" destId="{F46537A2-0036-4AB1-885F-521586716D32}" srcOrd="0" destOrd="0" presId="urn:microsoft.com/office/officeart/2005/8/layout/chevron2"/>
    <dgm:cxn modelId="{76BF4A6E-46F6-4859-818F-549C7045D33A}" srcId="{F439B7C9-8DCB-4709-A7EA-C11696DCAB60}" destId="{ABAE5E74-08A0-4032-887E-02C0A861D272}" srcOrd="0" destOrd="0" parTransId="{A605C89E-C45A-44DA-A5E7-4F780033C9F4}" sibTransId="{30FD128D-BF17-4A90-8E2F-E8D9A747E7EA}"/>
    <dgm:cxn modelId="{5CCC6581-9DBD-4FAF-BFF4-9EDB1BD23AE0}" srcId="{B9E67DE8-58F7-4EAA-8011-BC9BFEF4DAF7}" destId="{FA0CC7F0-05CF-4FC1-AE5F-45A73CA990CA}" srcOrd="1" destOrd="0" parTransId="{BAD1AA75-2FAF-4843-99EF-2D5C8AC7F2D4}" sibTransId="{4F573DA3-C138-480C-BB96-8F781AFD6EE4}"/>
    <dgm:cxn modelId="{39D2F386-C7FC-44B2-84F2-6DA974C68C47}" type="presOf" srcId="{9815B944-B29D-4CBB-8010-9625EFE6C162}" destId="{EF638E26-8B02-403F-82C4-E7623FED6A2F}" srcOrd="0" destOrd="0" presId="urn:microsoft.com/office/officeart/2005/8/layout/chevron2"/>
    <dgm:cxn modelId="{868C2792-311E-4F73-A108-5C2EC9B8E28A}" srcId="{9815B944-B29D-4CBB-8010-9625EFE6C162}" destId="{434691AD-1743-441F-A0AF-85F23F3C3453}" srcOrd="0" destOrd="0" parTransId="{D9A48D39-E7D4-46D7-9F9F-C283C78F74DB}" sibTransId="{908D2DA8-E025-4CA5-ADE4-D49958022F4E}"/>
    <dgm:cxn modelId="{207E14A6-064D-4601-B871-3F5E92CA1488}" type="presOf" srcId="{ABAE5E74-08A0-4032-887E-02C0A861D272}" destId="{DDE49FF3-A229-47F5-BB9B-4D52A4EA48E3}" srcOrd="0" destOrd="0" presId="urn:microsoft.com/office/officeart/2005/8/layout/chevron2"/>
    <dgm:cxn modelId="{EB499DB0-E0B0-4CCB-AA5D-06BB046EF840}" srcId="{B9E67DE8-58F7-4EAA-8011-BC9BFEF4DAF7}" destId="{9815B944-B29D-4CBB-8010-9625EFE6C162}" srcOrd="2" destOrd="0" parTransId="{E90A3F52-7201-4CC4-83DD-F490FD741BE7}" sibTransId="{8EFF34A0-5D45-4E59-9445-05C1E8C9DEC6}"/>
    <dgm:cxn modelId="{242359B6-093D-4022-976C-ADE5081E39E1}" srcId="{FA0CC7F0-05CF-4FC1-AE5F-45A73CA990CA}" destId="{550B81F1-9DAA-42E2-8299-DD820D7A45F2}" srcOrd="0" destOrd="0" parTransId="{07181B7F-8F8E-4CFE-B6D6-217084F9CF6E}" sibTransId="{38250DBF-0114-4BA0-891C-D96376ED596F}"/>
    <dgm:cxn modelId="{C34B59BF-9832-4A20-A57F-D629633D7287}" srcId="{B9E67DE8-58F7-4EAA-8011-BC9BFEF4DAF7}" destId="{F439B7C9-8DCB-4709-A7EA-C11696DCAB60}" srcOrd="0" destOrd="0" parTransId="{26E10AE0-64A1-415E-9ED5-A1EA419804CC}" sibTransId="{3E130C7D-F228-4DFC-B354-A50D5C16B015}"/>
    <dgm:cxn modelId="{771EDFFA-6CAC-4C4F-B50E-05798AE71973}" type="presOf" srcId="{F439B7C9-8DCB-4709-A7EA-C11696DCAB60}" destId="{FC938C93-5E1C-4341-A9B4-436AEA20B5C2}" srcOrd="0" destOrd="0" presId="urn:microsoft.com/office/officeart/2005/8/layout/chevron2"/>
    <dgm:cxn modelId="{535A2BBC-80C3-4623-AC7F-597AB70A12FE}" type="presParOf" srcId="{6103BC80-190F-4883-8EEB-7DDD295636F8}" destId="{5CB1D4B7-22BC-49C0-B0CA-D03D11562E39}" srcOrd="0" destOrd="0" presId="urn:microsoft.com/office/officeart/2005/8/layout/chevron2"/>
    <dgm:cxn modelId="{50D4581F-ACE5-4918-8198-33CC9F2054A5}" type="presParOf" srcId="{5CB1D4B7-22BC-49C0-B0CA-D03D11562E39}" destId="{FC938C93-5E1C-4341-A9B4-436AEA20B5C2}" srcOrd="0" destOrd="0" presId="urn:microsoft.com/office/officeart/2005/8/layout/chevron2"/>
    <dgm:cxn modelId="{FFF2B693-37BF-429F-8350-2BCE23AAB5E7}" type="presParOf" srcId="{5CB1D4B7-22BC-49C0-B0CA-D03D11562E39}" destId="{DDE49FF3-A229-47F5-BB9B-4D52A4EA48E3}" srcOrd="1" destOrd="0" presId="urn:microsoft.com/office/officeart/2005/8/layout/chevron2"/>
    <dgm:cxn modelId="{DADA91F6-B5A8-43C0-AB87-CDAD22DB4F96}" type="presParOf" srcId="{6103BC80-190F-4883-8EEB-7DDD295636F8}" destId="{EB305831-6BC7-466C-A7C9-9EECBF9C3B0B}" srcOrd="1" destOrd="0" presId="urn:microsoft.com/office/officeart/2005/8/layout/chevron2"/>
    <dgm:cxn modelId="{3EF3A0C8-28F7-44D4-A623-20D0F1AFD05F}" type="presParOf" srcId="{6103BC80-190F-4883-8EEB-7DDD295636F8}" destId="{4E1D0C69-8225-4E7E-A226-555B99C42DC3}" srcOrd="2" destOrd="0" presId="urn:microsoft.com/office/officeart/2005/8/layout/chevron2"/>
    <dgm:cxn modelId="{5E55D771-0460-49B4-ACF1-C22BB0AB89D6}" type="presParOf" srcId="{4E1D0C69-8225-4E7E-A226-555B99C42DC3}" destId="{2F912EE4-2E39-4502-AF75-BE37E9A6BB03}" srcOrd="0" destOrd="0" presId="urn:microsoft.com/office/officeart/2005/8/layout/chevron2"/>
    <dgm:cxn modelId="{92E4674D-AF40-449B-B988-4EA3CF7825BB}" type="presParOf" srcId="{4E1D0C69-8225-4E7E-A226-555B99C42DC3}" destId="{E696BD9E-4F9C-4DB6-9DFF-9D3656A4C7A6}" srcOrd="1" destOrd="0" presId="urn:microsoft.com/office/officeart/2005/8/layout/chevron2"/>
    <dgm:cxn modelId="{6699BD73-5389-484C-A36E-EF17EDED347A}" type="presParOf" srcId="{6103BC80-190F-4883-8EEB-7DDD295636F8}" destId="{A90FE079-D88F-44AF-8039-7E9931C66C12}" srcOrd="3" destOrd="0" presId="urn:microsoft.com/office/officeart/2005/8/layout/chevron2"/>
    <dgm:cxn modelId="{16E86FB9-A3EB-4ED9-B7D0-CB04A8C2A917}" type="presParOf" srcId="{6103BC80-190F-4883-8EEB-7DDD295636F8}" destId="{9F14BB12-B551-4B4B-A5D0-1B468CED7002}" srcOrd="4" destOrd="0" presId="urn:microsoft.com/office/officeart/2005/8/layout/chevron2"/>
    <dgm:cxn modelId="{E177D857-454E-4DB3-AC2B-9B6D94826702}" type="presParOf" srcId="{9F14BB12-B551-4B4B-A5D0-1B468CED7002}" destId="{EF638E26-8B02-403F-82C4-E7623FED6A2F}" srcOrd="0" destOrd="0" presId="urn:microsoft.com/office/officeart/2005/8/layout/chevron2"/>
    <dgm:cxn modelId="{43C73533-87B2-4C23-A5AF-EC1E8E973965}" type="presParOf" srcId="{9F14BB12-B551-4B4B-A5D0-1B468CED7002}" destId="{F46537A2-0036-4AB1-885F-521586716D3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95CDFF-0ED2-4D40-8088-7633C4B6132A}"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57BEA412-9B7F-476F-845F-97D45A498D47}">
      <dgm:prSet phldrT="[Text]"/>
      <dgm:spPr/>
      <dgm:t>
        <a:bodyPr/>
        <a:lstStyle/>
        <a:p>
          <a:r>
            <a:rPr lang="en-US" dirty="0"/>
            <a:t>1</a:t>
          </a:r>
        </a:p>
      </dgm:t>
    </dgm:pt>
    <dgm:pt modelId="{25158233-6809-4E0D-A5EE-A2D9BEF84D80}" type="parTrans" cxnId="{170D4230-B311-4399-B529-CBD8B508828B}">
      <dgm:prSet/>
      <dgm:spPr/>
      <dgm:t>
        <a:bodyPr/>
        <a:lstStyle/>
        <a:p>
          <a:endParaRPr lang="en-US"/>
        </a:p>
      </dgm:t>
    </dgm:pt>
    <dgm:pt modelId="{301ECEC0-A911-4A14-8B56-48DD766682CD}" type="sibTrans" cxnId="{170D4230-B311-4399-B529-CBD8B508828B}">
      <dgm:prSet/>
      <dgm:spPr/>
      <dgm:t>
        <a:bodyPr/>
        <a:lstStyle/>
        <a:p>
          <a:endParaRPr lang="en-US"/>
        </a:p>
      </dgm:t>
    </dgm:pt>
    <dgm:pt modelId="{88B2791F-BC06-4994-8DE1-C9EFAF2FE99E}">
      <dgm:prSet phldrT="[Text]"/>
      <dgm:spPr/>
      <dgm:t>
        <a:bodyPr/>
        <a:lstStyle/>
        <a:p>
          <a:r>
            <a:rPr lang="en-US"/>
            <a:t>Institution Capabilities</a:t>
          </a:r>
        </a:p>
      </dgm:t>
    </dgm:pt>
    <dgm:pt modelId="{4E34F187-F081-426A-93FF-7394214AC158}" type="parTrans" cxnId="{39EE9F6C-16B2-4CDE-911B-6519392B81FD}">
      <dgm:prSet/>
      <dgm:spPr/>
      <dgm:t>
        <a:bodyPr/>
        <a:lstStyle/>
        <a:p>
          <a:endParaRPr lang="en-US"/>
        </a:p>
      </dgm:t>
    </dgm:pt>
    <dgm:pt modelId="{F7FE5D10-511D-4C98-B49C-8271D664EFE2}" type="sibTrans" cxnId="{39EE9F6C-16B2-4CDE-911B-6519392B81FD}">
      <dgm:prSet/>
      <dgm:spPr/>
      <dgm:t>
        <a:bodyPr/>
        <a:lstStyle/>
        <a:p>
          <a:endParaRPr lang="en-US"/>
        </a:p>
      </dgm:t>
    </dgm:pt>
    <dgm:pt modelId="{3517973A-BE5E-4F71-9FCF-C4DA88F0A3CC}">
      <dgm:prSet phldrT="[Text]"/>
      <dgm:spPr/>
      <dgm:t>
        <a:bodyPr/>
        <a:lstStyle/>
        <a:p>
          <a:r>
            <a:rPr lang="en-US" dirty="0"/>
            <a:t>2</a:t>
          </a:r>
        </a:p>
      </dgm:t>
    </dgm:pt>
    <dgm:pt modelId="{864E8A5A-9726-4D8A-9240-D94CDF0D6476}" type="parTrans" cxnId="{A277F1B8-0B83-4B2B-B74B-A8D045E845A1}">
      <dgm:prSet/>
      <dgm:spPr/>
      <dgm:t>
        <a:bodyPr/>
        <a:lstStyle/>
        <a:p>
          <a:endParaRPr lang="en-US"/>
        </a:p>
      </dgm:t>
    </dgm:pt>
    <dgm:pt modelId="{B5AE87A2-E5AD-47CE-A6AC-ACC30E9074E3}" type="sibTrans" cxnId="{A277F1B8-0B83-4B2B-B74B-A8D045E845A1}">
      <dgm:prSet/>
      <dgm:spPr/>
      <dgm:t>
        <a:bodyPr/>
        <a:lstStyle/>
        <a:p>
          <a:endParaRPr lang="en-US"/>
        </a:p>
      </dgm:t>
    </dgm:pt>
    <dgm:pt modelId="{351529E2-844D-4713-9B66-6E8EBB105868}">
      <dgm:prSet phldrT="[Text]"/>
      <dgm:spPr/>
      <dgm:t>
        <a:bodyPr/>
        <a:lstStyle/>
        <a:p>
          <a:r>
            <a:rPr lang="en-US" dirty="0"/>
            <a:t>Technology Capabilities</a:t>
          </a:r>
        </a:p>
      </dgm:t>
    </dgm:pt>
    <dgm:pt modelId="{C763A25E-9C40-4ADF-B9E4-D3365248A081}" type="parTrans" cxnId="{6D94D4C7-9867-4C4F-9C80-E7A0002441B9}">
      <dgm:prSet/>
      <dgm:spPr/>
      <dgm:t>
        <a:bodyPr/>
        <a:lstStyle/>
        <a:p>
          <a:endParaRPr lang="en-US"/>
        </a:p>
      </dgm:t>
    </dgm:pt>
    <dgm:pt modelId="{0578F66F-64C6-4E4C-9763-2123AED7F5CA}" type="sibTrans" cxnId="{6D94D4C7-9867-4C4F-9C80-E7A0002441B9}">
      <dgm:prSet/>
      <dgm:spPr/>
      <dgm:t>
        <a:bodyPr/>
        <a:lstStyle/>
        <a:p>
          <a:endParaRPr lang="en-US"/>
        </a:p>
      </dgm:t>
    </dgm:pt>
    <dgm:pt modelId="{A05C4EEE-BAE9-454A-9F53-C37821CCF6CD}">
      <dgm:prSet phldrT="[Text]"/>
      <dgm:spPr/>
      <dgm:t>
        <a:bodyPr/>
        <a:lstStyle/>
        <a:p>
          <a:r>
            <a:rPr lang="en-US" dirty="0"/>
            <a:t>0</a:t>
          </a:r>
        </a:p>
      </dgm:t>
    </dgm:pt>
    <dgm:pt modelId="{11AD4C28-4648-4551-84EE-C501147DF3D7}" type="parTrans" cxnId="{338D6308-D1B1-48E3-8143-D1DA6E228B60}">
      <dgm:prSet/>
      <dgm:spPr/>
      <dgm:t>
        <a:bodyPr/>
        <a:lstStyle/>
        <a:p>
          <a:endParaRPr lang="en-US"/>
        </a:p>
      </dgm:t>
    </dgm:pt>
    <dgm:pt modelId="{B4221B3F-5BB2-42F0-816D-23493E9215A8}" type="sibTrans" cxnId="{338D6308-D1B1-48E3-8143-D1DA6E228B60}">
      <dgm:prSet/>
      <dgm:spPr/>
      <dgm:t>
        <a:bodyPr/>
        <a:lstStyle/>
        <a:p>
          <a:endParaRPr lang="en-US"/>
        </a:p>
      </dgm:t>
    </dgm:pt>
    <dgm:pt modelId="{9E476B24-8488-48A5-A427-925B5851BEFB}">
      <dgm:prSet phldrT="[Text]"/>
      <dgm:spPr/>
      <dgm:t>
        <a:bodyPr/>
        <a:lstStyle/>
        <a:p>
          <a:r>
            <a:rPr lang="en-US" dirty="0"/>
            <a:t>Project Success</a:t>
          </a:r>
        </a:p>
      </dgm:t>
    </dgm:pt>
    <dgm:pt modelId="{A8C54BCF-F93A-4409-90BB-3462DE8A81AB}" type="parTrans" cxnId="{F859EDED-3EB6-4A04-AF39-6E683E29CB11}">
      <dgm:prSet/>
      <dgm:spPr/>
      <dgm:t>
        <a:bodyPr/>
        <a:lstStyle/>
        <a:p>
          <a:endParaRPr lang="en-US"/>
        </a:p>
      </dgm:t>
    </dgm:pt>
    <dgm:pt modelId="{6653AF25-2833-46EE-A338-72FE668F5306}" type="sibTrans" cxnId="{F859EDED-3EB6-4A04-AF39-6E683E29CB11}">
      <dgm:prSet/>
      <dgm:spPr/>
      <dgm:t>
        <a:bodyPr/>
        <a:lstStyle/>
        <a:p>
          <a:endParaRPr lang="en-US"/>
        </a:p>
      </dgm:t>
    </dgm:pt>
    <dgm:pt modelId="{B51FD59F-9E1D-48B0-934C-72146AFA55EA}" type="pres">
      <dgm:prSet presAssocID="{DB95CDFF-0ED2-4D40-8088-7633C4B6132A}" presName="linearFlow" presStyleCnt="0">
        <dgm:presLayoutVars>
          <dgm:dir/>
          <dgm:animLvl val="lvl"/>
          <dgm:resizeHandles val="exact"/>
        </dgm:presLayoutVars>
      </dgm:prSet>
      <dgm:spPr/>
    </dgm:pt>
    <dgm:pt modelId="{80F8CA9D-80E6-4705-9267-A5A6E5F970EB}" type="pres">
      <dgm:prSet presAssocID="{A05C4EEE-BAE9-454A-9F53-C37821CCF6CD}" presName="composite" presStyleCnt="0"/>
      <dgm:spPr/>
    </dgm:pt>
    <dgm:pt modelId="{E69E69BF-576C-46EA-B949-4FF3DC64BE08}" type="pres">
      <dgm:prSet presAssocID="{A05C4EEE-BAE9-454A-9F53-C37821CCF6CD}" presName="parentText" presStyleLbl="alignNode1" presStyleIdx="0" presStyleCnt="3">
        <dgm:presLayoutVars>
          <dgm:chMax val="1"/>
          <dgm:bulletEnabled val="1"/>
        </dgm:presLayoutVars>
      </dgm:prSet>
      <dgm:spPr/>
    </dgm:pt>
    <dgm:pt modelId="{0A474082-37AD-4057-BF9D-8A4DFB18958B}" type="pres">
      <dgm:prSet presAssocID="{A05C4EEE-BAE9-454A-9F53-C37821CCF6CD}" presName="descendantText" presStyleLbl="alignAcc1" presStyleIdx="0" presStyleCnt="3">
        <dgm:presLayoutVars>
          <dgm:bulletEnabled val="1"/>
        </dgm:presLayoutVars>
      </dgm:prSet>
      <dgm:spPr/>
    </dgm:pt>
    <dgm:pt modelId="{355A8081-EEF3-4FC5-90B1-17294971DF63}" type="pres">
      <dgm:prSet presAssocID="{B4221B3F-5BB2-42F0-816D-23493E9215A8}" presName="sp" presStyleCnt="0"/>
      <dgm:spPr/>
    </dgm:pt>
    <dgm:pt modelId="{C1F2BFBB-5AD8-4F14-86C9-D33B4F500950}" type="pres">
      <dgm:prSet presAssocID="{57BEA412-9B7F-476F-845F-97D45A498D47}" presName="composite" presStyleCnt="0"/>
      <dgm:spPr/>
    </dgm:pt>
    <dgm:pt modelId="{C71A3472-80AD-46AC-8D9A-E922CA20106D}" type="pres">
      <dgm:prSet presAssocID="{57BEA412-9B7F-476F-845F-97D45A498D47}" presName="parentText" presStyleLbl="alignNode1" presStyleIdx="1" presStyleCnt="3">
        <dgm:presLayoutVars>
          <dgm:chMax val="1"/>
          <dgm:bulletEnabled val="1"/>
        </dgm:presLayoutVars>
      </dgm:prSet>
      <dgm:spPr/>
    </dgm:pt>
    <dgm:pt modelId="{4DB07981-D98D-4614-AE6C-A269DA0F9159}" type="pres">
      <dgm:prSet presAssocID="{57BEA412-9B7F-476F-845F-97D45A498D47}" presName="descendantText" presStyleLbl="alignAcc1" presStyleIdx="1" presStyleCnt="3">
        <dgm:presLayoutVars>
          <dgm:bulletEnabled val="1"/>
        </dgm:presLayoutVars>
      </dgm:prSet>
      <dgm:spPr/>
    </dgm:pt>
    <dgm:pt modelId="{ED20C964-1CEB-4566-BCB3-8C5602AB5D76}" type="pres">
      <dgm:prSet presAssocID="{301ECEC0-A911-4A14-8B56-48DD766682CD}" presName="sp" presStyleCnt="0"/>
      <dgm:spPr/>
    </dgm:pt>
    <dgm:pt modelId="{1ACA3816-BC5F-4B67-BA67-292EA7D9AB1E}" type="pres">
      <dgm:prSet presAssocID="{3517973A-BE5E-4F71-9FCF-C4DA88F0A3CC}" presName="composite" presStyleCnt="0"/>
      <dgm:spPr/>
    </dgm:pt>
    <dgm:pt modelId="{A8515B31-F9EA-4D7F-BCA4-CCFA0C34CA83}" type="pres">
      <dgm:prSet presAssocID="{3517973A-BE5E-4F71-9FCF-C4DA88F0A3CC}" presName="parentText" presStyleLbl="alignNode1" presStyleIdx="2" presStyleCnt="3">
        <dgm:presLayoutVars>
          <dgm:chMax val="1"/>
          <dgm:bulletEnabled val="1"/>
        </dgm:presLayoutVars>
      </dgm:prSet>
      <dgm:spPr/>
    </dgm:pt>
    <dgm:pt modelId="{9B90F86D-C901-4344-A883-9B629865FC8E}" type="pres">
      <dgm:prSet presAssocID="{3517973A-BE5E-4F71-9FCF-C4DA88F0A3CC}" presName="descendantText" presStyleLbl="alignAcc1" presStyleIdx="2" presStyleCnt="3">
        <dgm:presLayoutVars>
          <dgm:bulletEnabled val="1"/>
        </dgm:presLayoutVars>
      </dgm:prSet>
      <dgm:spPr/>
    </dgm:pt>
  </dgm:ptLst>
  <dgm:cxnLst>
    <dgm:cxn modelId="{338D6308-D1B1-48E3-8143-D1DA6E228B60}" srcId="{DB95CDFF-0ED2-4D40-8088-7633C4B6132A}" destId="{A05C4EEE-BAE9-454A-9F53-C37821CCF6CD}" srcOrd="0" destOrd="0" parTransId="{11AD4C28-4648-4551-84EE-C501147DF3D7}" sibTransId="{B4221B3F-5BB2-42F0-816D-23493E9215A8}"/>
    <dgm:cxn modelId="{E969D42D-F649-42F6-8640-BC0CBF3143F7}" type="presOf" srcId="{88B2791F-BC06-4994-8DE1-C9EFAF2FE99E}" destId="{4DB07981-D98D-4614-AE6C-A269DA0F9159}" srcOrd="0" destOrd="0" presId="urn:microsoft.com/office/officeart/2005/8/layout/chevron2"/>
    <dgm:cxn modelId="{170D4230-B311-4399-B529-CBD8B508828B}" srcId="{DB95CDFF-0ED2-4D40-8088-7633C4B6132A}" destId="{57BEA412-9B7F-476F-845F-97D45A498D47}" srcOrd="1" destOrd="0" parTransId="{25158233-6809-4E0D-A5EE-A2D9BEF84D80}" sibTransId="{301ECEC0-A911-4A14-8B56-48DD766682CD}"/>
    <dgm:cxn modelId="{39EE9F6C-16B2-4CDE-911B-6519392B81FD}" srcId="{57BEA412-9B7F-476F-845F-97D45A498D47}" destId="{88B2791F-BC06-4994-8DE1-C9EFAF2FE99E}" srcOrd="0" destOrd="0" parTransId="{4E34F187-F081-426A-93FF-7394214AC158}" sibTransId="{F7FE5D10-511D-4C98-B49C-8271D664EFE2}"/>
    <dgm:cxn modelId="{77997152-F6B4-429D-90D0-E5A74A5BC2C6}" type="presOf" srcId="{351529E2-844D-4713-9B66-6E8EBB105868}" destId="{9B90F86D-C901-4344-A883-9B629865FC8E}" srcOrd="0" destOrd="0" presId="urn:microsoft.com/office/officeart/2005/8/layout/chevron2"/>
    <dgm:cxn modelId="{B2D6DB7C-BECB-4AFD-BBE2-E0083C29EBBC}" type="presOf" srcId="{3517973A-BE5E-4F71-9FCF-C4DA88F0A3CC}" destId="{A8515B31-F9EA-4D7F-BCA4-CCFA0C34CA83}" srcOrd="0" destOrd="0" presId="urn:microsoft.com/office/officeart/2005/8/layout/chevron2"/>
    <dgm:cxn modelId="{FE8D9E8B-52B8-404F-9EC7-6C718AECF5E2}" type="presOf" srcId="{57BEA412-9B7F-476F-845F-97D45A498D47}" destId="{C71A3472-80AD-46AC-8D9A-E922CA20106D}" srcOrd="0" destOrd="0" presId="urn:microsoft.com/office/officeart/2005/8/layout/chevron2"/>
    <dgm:cxn modelId="{EA866191-1E38-4BCD-BFF3-3EF85CF9F3A4}" type="presOf" srcId="{9E476B24-8488-48A5-A427-925B5851BEFB}" destId="{0A474082-37AD-4057-BF9D-8A4DFB18958B}" srcOrd="0" destOrd="0" presId="urn:microsoft.com/office/officeart/2005/8/layout/chevron2"/>
    <dgm:cxn modelId="{139121A1-B933-4E1A-AA61-079E0B9685E3}" type="presOf" srcId="{DB95CDFF-0ED2-4D40-8088-7633C4B6132A}" destId="{B51FD59F-9E1D-48B0-934C-72146AFA55EA}" srcOrd="0" destOrd="0" presId="urn:microsoft.com/office/officeart/2005/8/layout/chevron2"/>
    <dgm:cxn modelId="{A277F1B8-0B83-4B2B-B74B-A8D045E845A1}" srcId="{DB95CDFF-0ED2-4D40-8088-7633C4B6132A}" destId="{3517973A-BE5E-4F71-9FCF-C4DA88F0A3CC}" srcOrd="2" destOrd="0" parTransId="{864E8A5A-9726-4D8A-9240-D94CDF0D6476}" sibTransId="{B5AE87A2-E5AD-47CE-A6AC-ACC30E9074E3}"/>
    <dgm:cxn modelId="{6D94D4C7-9867-4C4F-9C80-E7A0002441B9}" srcId="{3517973A-BE5E-4F71-9FCF-C4DA88F0A3CC}" destId="{351529E2-844D-4713-9B66-6E8EBB105868}" srcOrd="0" destOrd="0" parTransId="{C763A25E-9C40-4ADF-B9E4-D3365248A081}" sibTransId="{0578F66F-64C6-4E4C-9763-2123AED7F5CA}"/>
    <dgm:cxn modelId="{F859EDED-3EB6-4A04-AF39-6E683E29CB11}" srcId="{A05C4EEE-BAE9-454A-9F53-C37821CCF6CD}" destId="{9E476B24-8488-48A5-A427-925B5851BEFB}" srcOrd="0" destOrd="0" parTransId="{A8C54BCF-F93A-4409-90BB-3462DE8A81AB}" sibTransId="{6653AF25-2833-46EE-A338-72FE668F5306}"/>
    <dgm:cxn modelId="{E682EDED-0036-45FD-BDAC-B6A65BD85074}" type="presOf" srcId="{A05C4EEE-BAE9-454A-9F53-C37821CCF6CD}" destId="{E69E69BF-576C-46EA-B949-4FF3DC64BE08}" srcOrd="0" destOrd="0" presId="urn:microsoft.com/office/officeart/2005/8/layout/chevron2"/>
    <dgm:cxn modelId="{1D680A56-C958-4C4B-867F-49C4BBE3D124}" type="presParOf" srcId="{B51FD59F-9E1D-48B0-934C-72146AFA55EA}" destId="{80F8CA9D-80E6-4705-9267-A5A6E5F970EB}" srcOrd="0" destOrd="0" presId="urn:microsoft.com/office/officeart/2005/8/layout/chevron2"/>
    <dgm:cxn modelId="{AD3D2DD0-673A-48DD-A483-938CB4896BA4}" type="presParOf" srcId="{80F8CA9D-80E6-4705-9267-A5A6E5F970EB}" destId="{E69E69BF-576C-46EA-B949-4FF3DC64BE08}" srcOrd="0" destOrd="0" presId="urn:microsoft.com/office/officeart/2005/8/layout/chevron2"/>
    <dgm:cxn modelId="{B4407CFB-B070-4791-B704-DEEA7571591F}" type="presParOf" srcId="{80F8CA9D-80E6-4705-9267-A5A6E5F970EB}" destId="{0A474082-37AD-4057-BF9D-8A4DFB18958B}" srcOrd="1" destOrd="0" presId="urn:microsoft.com/office/officeart/2005/8/layout/chevron2"/>
    <dgm:cxn modelId="{319F2072-848F-47CF-A25E-B03BDB6421CA}" type="presParOf" srcId="{B51FD59F-9E1D-48B0-934C-72146AFA55EA}" destId="{355A8081-EEF3-4FC5-90B1-17294971DF63}" srcOrd="1" destOrd="0" presId="urn:microsoft.com/office/officeart/2005/8/layout/chevron2"/>
    <dgm:cxn modelId="{991A4520-BD28-45A4-BC01-BE8537B2890F}" type="presParOf" srcId="{B51FD59F-9E1D-48B0-934C-72146AFA55EA}" destId="{C1F2BFBB-5AD8-4F14-86C9-D33B4F500950}" srcOrd="2" destOrd="0" presId="urn:microsoft.com/office/officeart/2005/8/layout/chevron2"/>
    <dgm:cxn modelId="{DC3CE94B-1D84-4DDA-8ACE-5EA07EC3DB05}" type="presParOf" srcId="{C1F2BFBB-5AD8-4F14-86C9-D33B4F500950}" destId="{C71A3472-80AD-46AC-8D9A-E922CA20106D}" srcOrd="0" destOrd="0" presId="urn:microsoft.com/office/officeart/2005/8/layout/chevron2"/>
    <dgm:cxn modelId="{3D276467-1BA6-4132-9A40-E32C814F64C1}" type="presParOf" srcId="{C1F2BFBB-5AD8-4F14-86C9-D33B4F500950}" destId="{4DB07981-D98D-4614-AE6C-A269DA0F9159}" srcOrd="1" destOrd="0" presId="urn:microsoft.com/office/officeart/2005/8/layout/chevron2"/>
    <dgm:cxn modelId="{2F8308C0-5F5B-418F-ABD7-6F4555A3AF0C}" type="presParOf" srcId="{B51FD59F-9E1D-48B0-934C-72146AFA55EA}" destId="{ED20C964-1CEB-4566-BCB3-8C5602AB5D76}" srcOrd="3" destOrd="0" presId="urn:microsoft.com/office/officeart/2005/8/layout/chevron2"/>
    <dgm:cxn modelId="{B43FFCB2-E02B-4063-8BC3-D793C6CA4EB9}" type="presParOf" srcId="{B51FD59F-9E1D-48B0-934C-72146AFA55EA}" destId="{1ACA3816-BC5F-4B67-BA67-292EA7D9AB1E}" srcOrd="4" destOrd="0" presId="urn:microsoft.com/office/officeart/2005/8/layout/chevron2"/>
    <dgm:cxn modelId="{6390837E-610E-4DA5-AD0B-30A6440FB7DB}" type="presParOf" srcId="{1ACA3816-BC5F-4B67-BA67-292EA7D9AB1E}" destId="{A8515B31-F9EA-4D7F-BCA4-CCFA0C34CA83}" srcOrd="0" destOrd="0" presId="urn:microsoft.com/office/officeart/2005/8/layout/chevron2"/>
    <dgm:cxn modelId="{E24EDF71-266D-4FE6-AF19-8B221039B7BE}" type="presParOf" srcId="{1ACA3816-BC5F-4B67-BA67-292EA7D9AB1E}" destId="{9B90F86D-C901-4344-A883-9B629865FC8E}"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5B3E34-334C-4E4C-94AB-3BED85189F11}"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n-US"/>
        </a:p>
      </dgm:t>
    </dgm:pt>
    <dgm:pt modelId="{EACB5107-87D0-4E2E-8438-2BF5F07D9FA8}">
      <dgm:prSet phldrT="[Text]"/>
      <dgm:spPr/>
      <dgm:t>
        <a:bodyPr/>
        <a:lstStyle/>
        <a:p>
          <a:r>
            <a:rPr lang="en-US"/>
            <a:t>Digital Moments</a:t>
          </a:r>
        </a:p>
      </dgm:t>
    </dgm:pt>
    <dgm:pt modelId="{12805356-92ED-44EF-8412-E8F26C8FA5A6}" type="parTrans" cxnId="{8D8F40D0-48A5-451E-8FFD-6ED731F69BA7}">
      <dgm:prSet/>
      <dgm:spPr/>
      <dgm:t>
        <a:bodyPr/>
        <a:lstStyle/>
        <a:p>
          <a:endParaRPr lang="en-US"/>
        </a:p>
      </dgm:t>
    </dgm:pt>
    <dgm:pt modelId="{5D04ABB4-27F6-4B5F-8878-4A3D7172D8BC}" type="sibTrans" cxnId="{8D8F40D0-48A5-451E-8FFD-6ED731F69BA7}">
      <dgm:prSet/>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lt1">
              <a:hueOff val="0"/>
              <a:satOff val="0"/>
              <a:lumOff val="0"/>
              <a:alpha val="96000"/>
            </a:schemeClr>
          </a:solidFill>
        </a:ln>
      </dgm:spPr>
      <dgm:t>
        <a:bodyPr/>
        <a:lstStyle/>
        <a:p>
          <a:endParaRPr lang="en-US"/>
        </a:p>
      </dgm:t>
      <dgm:extLst>
        <a:ext uri="{E40237B7-FDA0-4F09-8148-C483321AD2D9}">
          <dgm14:cNvPr xmlns:dgm14="http://schemas.microsoft.com/office/drawing/2010/diagram" id="0" name="" descr="Clock"/>
        </a:ext>
      </dgm:extLst>
    </dgm:pt>
    <dgm:pt modelId="{8CB572A4-6607-4206-BF0F-49E000785EBC}">
      <dgm:prSet phldrT="[Text]"/>
      <dgm:spPr/>
      <dgm:t>
        <a:bodyPr/>
        <a:lstStyle/>
        <a:p>
          <a:r>
            <a:rPr lang="en-US"/>
            <a:t>Jobs to get done</a:t>
          </a:r>
        </a:p>
      </dgm:t>
    </dgm:pt>
    <dgm:pt modelId="{C475CA76-CD7C-4157-86CD-6536C8CA9BE0}" type="parTrans" cxnId="{775EBF33-4E97-4A4D-B9B7-4FDC5D78E1FC}">
      <dgm:prSet/>
      <dgm:spPr/>
      <dgm:t>
        <a:bodyPr/>
        <a:lstStyle/>
        <a:p>
          <a:endParaRPr lang="en-US"/>
        </a:p>
      </dgm:t>
    </dgm:pt>
    <dgm:pt modelId="{80E0AF77-1D64-4AE6-AF02-982650D319E9}" type="sibTrans" cxnId="{775EBF33-4E97-4A4D-B9B7-4FDC5D78E1FC}">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t>
        <a:bodyPr/>
        <a:lstStyle/>
        <a:p>
          <a:endParaRPr lang="en-US"/>
        </a:p>
      </dgm:t>
      <dgm:extLst>
        <a:ext uri="{E40237B7-FDA0-4F09-8148-C483321AD2D9}">
          <dgm14:cNvPr xmlns:dgm14="http://schemas.microsoft.com/office/drawing/2010/diagram" id="0" name="" descr="Architecture outline"/>
        </a:ext>
      </dgm:extLst>
    </dgm:pt>
    <dgm:pt modelId="{C74B9CF2-5CA6-4AB0-9AF1-A33A3AC62573}">
      <dgm:prSet phldrT="[Text]"/>
      <dgm:spPr/>
      <dgm:t>
        <a:bodyPr/>
        <a:lstStyle/>
        <a:p>
          <a:r>
            <a:rPr lang="en-US"/>
            <a:t>Strategic Technology Maps</a:t>
          </a:r>
        </a:p>
      </dgm:t>
    </dgm:pt>
    <dgm:pt modelId="{0A32D118-3BC4-4F0F-A5DC-B0B97E4C387E}" type="parTrans" cxnId="{CCCB6AD1-520A-4028-8046-D6B02FEADDD3}">
      <dgm:prSet/>
      <dgm:spPr/>
      <dgm:t>
        <a:bodyPr/>
        <a:lstStyle/>
        <a:p>
          <a:endParaRPr lang="en-US"/>
        </a:p>
      </dgm:t>
    </dgm:pt>
    <dgm:pt modelId="{2FE1A75E-B38E-44EF-94FE-52ECCFD32D8D}" type="sibTrans" cxnId="{CCCB6AD1-520A-4028-8046-D6B02FEADDD3}">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t>
        <a:bodyPr/>
        <a:lstStyle/>
        <a:p>
          <a:endParaRPr lang="en-US"/>
        </a:p>
      </dgm:t>
      <dgm:extLst>
        <a:ext uri="{E40237B7-FDA0-4F09-8148-C483321AD2D9}">
          <dgm14:cNvPr xmlns:dgm14="http://schemas.microsoft.com/office/drawing/2010/diagram" id="0" name="" descr="Treasure Map outline"/>
        </a:ext>
      </dgm:extLst>
    </dgm:pt>
    <dgm:pt modelId="{20DC7D09-F6B8-45FD-B338-132E272B5309}" type="pres">
      <dgm:prSet presAssocID="{855B3E34-334C-4E4C-94AB-3BED85189F11}" presName="Name0" presStyleCnt="0">
        <dgm:presLayoutVars>
          <dgm:chMax val="7"/>
          <dgm:chPref val="7"/>
          <dgm:dir/>
        </dgm:presLayoutVars>
      </dgm:prSet>
      <dgm:spPr/>
    </dgm:pt>
    <dgm:pt modelId="{F36B2A8A-72E6-4453-B4CB-D7A7A203E3E3}" type="pres">
      <dgm:prSet presAssocID="{855B3E34-334C-4E4C-94AB-3BED85189F11}" presName="dot1" presStyleLbl="alignNode1" presStyleIdx="0" presStyleCnt="12"/>
      <dgm:spPr/>
    </dgm:pt>
    <dgm:pt modelId="{97E737A3-658E-4488-8FF1-FA754B97DFCC}" type="pres">
      <dgm:prSet presAssocID="{855B3E34-334C-4E4C-94AB-3BED85189F11}" presName="dot2" presStyleLbl="alignNode1" presStyleIdx="1" presStyleCnt="12"/>
      <dgm:spPr/>
    </dgm:pt>
    <dgm:pt modelId="{8462FC30-33D6-469C-A138-F13298DB4212}" type="pres">
      <dgm:prSet presAssocID="{855B3E34-334C-4E4C-94AB-3BED85189F11}" presName="dot3" presStyleLbl="alignNode1" presStyleIdx="2" presStyleCnt="12"/>
      <dgm:spPr/>
    </dgm:pt>
    <dgm:pt modelId="{7E507EBC-9051-4747-9D77-82082A9C564A}" type="pres">
      <dgm:prSet presAssocID="{855B3E34-334C-4E4C-94AB-3BED85189F11}" presName="dot4" presStyleLbl="alignNode1" presStyleIdx="3" presStyleCnt="12"/>
      <dgm:spPr/>
    </dgm:pt>
    <dgm:pt modelId="{37079977-403F-4658-B2C3-C749EC22D121}" type="pres">
      <dgm:prSet presAssocID="{855B3E34-334C-4E4C-94AB-3BED85189F11}" presName="dot5" presStyleLbl="alignNode1" presStyleIdx="4" presStyleCnt="12"/>
      <dgm:spPr/>
    </dgm:pt>
    <dgm:pt modelId="{10361870-9D3A-43CE-B4D8-FBFF3A27376A}" type="pres">
      <dgm:prSet presAssocID="{855B3E34-334C-4E4C-94AB-3BED85189F11}" presName="dotArrow1" presStyleLbl="alignNode1" presStyleIdx="5" presStyleCnt="12"/>
      <dgm:spPr/>
    </dgm:pt>
    <dgm:pt modelId="{EF08BA75-B99E-4332-9303-97A76730A550}" type="pres">
      <dgm:prSet presAssocID="{855B3E34-334C-4E4C-94AB-3BED85189F11}" presName="dotArrow2" presStyleLbl="alignNode1" presStyleIdx="6" presStyleCnt="12"/>
      <dgm:spPr/>
    </dgm:pt>
    <dgm:pt modelId="{3B385A15-A9D4-4CF6-9D4A-A70992AC2554}" type="pres">
      <dgm:prSet presAssocID="{855B3E34-334C-4E4C-94AB-3BED85189F11}" presName="dotArrow3" presStyleLbl="alignNode1" presStyleIdx="7" presStyleCnt="12"/>
      <dgm:spPr/>
    </dgm:pt>
    <dgm:pt modelId="{A1313048-CF59-47CF-93F1-8E93AD088C81}" type="pres">
      <dgm:prSet presAssocID="{855B3E34-334C-4E4C-94AB-3BED85189F11}" presName="dotArrow4" presStyleLbl="alignNode1" presStyleIdx="8" presStyleCnt="12"/>
      <dgm:spPr/>
    </dgm:pt>
    <dgm:pt modelId="{428D20DB-1089-467B-9E8D-7E3DBB4D9837}" type="pres">
      <dgm:prSet presAssocID="{855B3E34-334C-4E4C-94AB-3BED85189F11}" presName="dotArrow5" presStyleLbl="alignNode1" presStyleIdx="9" presStyleCnt="12"/>
      <dgm:spPr/>
    </dgm:pt>
    <dgm:pt modelId="{FF1DA550-31C3-47C7-BEBC-85257B0E59DF}" type="pres">
      <dgm:prSet presAssocID="{855B3E34-334C-4E4C-94AB-3BED85189F11}" presName="dotArrow6" presStyleLbl="alignNode1" presStyleIdx="10" presStyleCnt="12"/>
      <dgm:spPr/>
    </dgm:pt>
    <dgm:pt modelId="{620E3BA6-FB11-4781-A41D-2836DBD1EFDE}" type="pres">
      <dgm:prSet presAssocID="{855B3E34-334C-4E4C-94AB-3BED85189F11}" presName="dotArrow7" presStyleLbl="alignNode1" presStyleIdx="11" presStyleCnt="12"/>
      <dgm:spPr/>
    </dgm:pt>
    <dgm:pt modelId="{A66D134A-0DA1-4859-B2D3-A2226C7170C1}" type="pres">
      <dgm:prSet presAssocID="{EACB5107-87D0-4E2E-8438-2BF5F07D9FA8}" presName="parTx1" presStyleLbl="node1" presStyleIdx="0" presStyleCnt="3"/>
      <dgm:spPr/>
    </dgm:pt>
    <dgm:pt modelId="{89D728A2-0941-455E-A611-00BB74555AE6}" type="pres">
      <dgm:prSet presAssocID="{5D04ABB4-27F6-4B5F-8878-4A3D7172D8BC}" presName="picture1" presStyleCnt="0"/>
      <dgm:spPr/>
    </dgm:pt>
    <dgm:pt modelId="{DDBABB5E-75AE-46FF-8C74-3F8B70A828A6}" type="pres">
      <dgm:prSet presAssocID="{5D04ABB4-27F6-4B5F-8878-4A3D7172D8BC}" presName="imageRepeatNode" presStyleLbl="fgImgPlace1" presStyleIdx="0" presStyleCnt="3"/>
      <dgm:spPr/>
    </dgm:pt>
    <dgm:pt modelId="{665E38DB-6D01-42E0-8FDC-C456452DDA08}" type="pres">
      <dgm:prSet presAssocID="{8CB572A4-6607-4206-BF0F-49E000785EBC}" presName="parTx2" presStyleLbl="node1" presStyleIdx="1" presStyleCnt="3"/>
      <dgm:spPr/>
    </dgm:pt>
    <dgm:pt modelId="{7EB879E6-FC40-47B2-B0F3-523DB54C351D}" type="pres">
      <dgm:prSet presAssocID="{80E0AF77-1D64-4AE6-AF02-982650D319E9}" presName="picture2" presStyleCnt="0"/>
      <dgm:spPr/>
    </dgm:pt>
    <dgm:pt modelId="{D28A3377-13A4-4E9D-A67B-C94F5C3417DB}" type="pres">
      <dgm:prSet presAssocID="{80E0AF77-1D64-4AE6-AF02-982650D319E9}" presName="imageRepeatNode" presStyleLbl="fgImgPlace1" presStyleIdx="1" presStyleCnt="3"/>
      <dgm:spPr/>
    </dgm:pt>
    <dgm:pt modelId="{5FB26F47-0F67-4E2F-9B12-9AA426C2179F}" type="pres">
      <dgm:prSet presAssocID="{C74B9CF2-5CA6-4AB0-9AF1-A33A3AC62573}" presName="parTx3" presStyleLbl="node1" presStyleIdx="2" presStyleCnt="3"/>
      <dgm:spPr/>
    </dgm:pt>
    <dgm:pt modelId="{50105563-3DAC-4E41-90D6-5D9C62E5341D}" type="pres">
      <dgm:prSet presAssocID="{2FE1A75E-B38E-44EF-94FE-52ECCFD32D8D}" presName="picture3" presStyleCnt="0"/>
      <dgm:spPr/>
    </dgm:pt>
    <dgm:pt modelId="{3C26D8E4-1843-449C-8187-C1E4E2A6A62C}" type="pres">
      <dgm:prSet presAssocID="{2FE1A75E-B38E-44EF-94FE-52ECCFD32D8D}" presName="imageRepeatNode" presStyleLbl="fgImgPlace1" presStyleIdx="2" presStyleCnt="3"/>
      <dgm:spPr/>
    </dgm:pt>
  </dgm:ptLst>
  <dgm:cxnLst>
    <dgm:cxn modelId="{E115A705-4871-4287-9AD8-7091E9C0C008}" type="presOf" srcId="{2FE1A75E-B38E-44EF-94FE-52ECCFD32D8D}" destId="{3C26D8E4-1843-449C-8187-C1E4E2A6A62C}" srcOrd="0" destOrd="0" presId="urn:microsoft.com/office/officeart/2008/layout/AscendingPictureAccentProcess"/>
    <dgm:cxn modelId="{B12B9431-9C0F-47D3-8DD9-C0466457D77B}" type="presOf" srcId="{C74B9CF2-5CA6-4AB0-9AF1-A33A3AC62573}" destId="{5FB26F47-0F67-4E2F-9B12-9AA426C2179F}" srcOrd="0" destOrd="0" presId="urn:microsoft.com/office/officeart/2008/layout/AscendingPictureAccentProcess"/>
    <dgm:cxn modelId="{775EBF33-4E97-4A4D-B9B7-4FDC5D78E1FC}" srcId="{855B3E34-334C-4E4C-94AB-3BED85189F11}" destId="{8CB572A4-6607-4206-BF0F-49E000785EBC}" srcOrd="1" destOrd="0" parTransId="{C475CA76-CD7C-4157-86CD-6536C8CA9BE0}" sibTransId="{80E0AF77-1D64-4AE6-AF02-982650D319E9}"/>
    <dgm:cxn modelId="{D9F8E745-EB8A-4FB7-8CCD-F79A527E0520}" type="presOf" srcId="{5D04ABB4-27F6-4B5F-8878-4A3D7172D8BC}" destId="{DDBABB5E-75AE-46FF-8C74-3F8B70A828A6}" srcOrd="0" destOrd="0" presId="urn:microsoft.com/office/officeart/2008/layout/AscendingPictureAccentProcess"/>
    <dgm:cxn modelId="{19D68F79-E38D-480F-9B20-96CDF39E8A8D}" type="presOf" srcId="{855B3E34-334C-4E4C-94AB-3BED85189F11}" destId="{20DC7D09-F6B8-45FD-B338-132E272B5309}" srcOrd="0" destOrd="0" presId="urn:microsoft.com/office/officeart/2008/layout/AscendingPictureAccentProcess"/>
    <dgm:cxn modelId="{554BA7B0-ED78-4C98-91A5-98D091BAA7E4}" type="presOf" srcId="{80E0AF77-1D64-4AE6-AF02-982650D319E9}" destId="{D28A3377-13A4-4E9D-A67B-C94F5C3417DB}" srcOrd="0" destOrd="0" presId="urn:microsoft.com/office/officeart/2008/layout/AscendingPictureAccentProcess"/>
    <dgm:cxn modelId="{C10B31BC-8E26-4E25-9E3B-BD07E9C9D809}" type="presOf" srcId="{8CB572A4-6607-4206-BF0F-49E000785EBC}" destId="{665E38DB-6D01-42E0-8FDC-C456452DDA08}" srcOrd="0" destOrd="0" presId="urn:microsoft.com/office/officeart/2008/layout/AscendingPictureAccentProcess"/>
    <dgm:cxn modelId="{8D8F40D0-48A5-451E-8FFD-6ED731F69BA7}" srcId="{855B3E34-334C-4E4C-94AB-3BED85189F11}" destId="{EACB5107-87D0-4E2E-8438-2BF5F07D9FA8}" srcOrd="0" destOrd="0" parTransId="{12805356-92ED-44EF-8412-E8F26C8FA5A6}" sibTransId="{5D04ABB4-27F6-4B5F-8878-4A3D7172D8BC}"/>
    <dgm:cxn modelId="{CCCB6AD1-520A-4028-8046-D6B02FEADDD3}" srcId="{855B3E34-334C-4E4C-94AB-3BED85189F11}" destId="{C74B9CF2-5CA6-4AB0-9AF1-A33A3AC62573}" srcOrd="2" destOrd="0" parTransId="{0A32D118-3BC4-4F0F-A5DC-B0B97E4C387E}" sibTransId="{2FE1A75E-B38E-44EF-94FE-52ECCFD32D8D}"/>
    <dgm:cxn modelId="{50B9F5E8-7697-41D3-89EA-27620FD39FE1}" type="presOf" srcId="{EACB5107-87D0-4E2E-8438-2BF5F07D9FA8}" destId="{A66D134A-0DA1-4859-B2D3-A2226C7170C1}" srcOrd="0" destOrd="0" presId="urn:microsoft.com/office/officeart/2008/layout/AscendingPictureAccentProcess"/>
    <dgm:cxn modelId="{5002C476-7B09-45ED-92E5-A027278CA9FB}" type="presParOf" srcId="{20DC7D09-F6B8-45FD-B338-132E272B5309}" destId="{F36B2A8A-72E6-4453-B4CB-D7A7A203E3E3}" srcOrd="0" destOrd="0" presId="urn:microsoft.com/office/officeart/2008/layout/AscendingPictureAccentProcess"/>
    <dgm:cxn modelId="{F4C5382A-F0CF-4C31-92A7-DF01F4404075}" type="presParOf" srcId="{20DC7D09-F6B8-45FD-B338-132E272B5309}" destId="{97E737A3-658E-4488-8FF1-FA754B97DFCC}" srcOrd="1" destOrd="0" presId="urn:microsoft.com/office/officeart/2008/layout/AscendingPictureAccentProcess"/>
    <dgm:cxn modelId="{AE912818-31CC-4369-81FB-F2C0F3FCB9CB}" type="presParOf" srcId="{20DC7D09-F6B8-45FD-B338-132E272B5309}" destId="{8462FC30-33D6-469C-A138-F13298DB4212}" srcOrd="2" destOrd="0" presId="urn:microsoft.com/office/officeart/2008/layout/AscendingPictureAccentProcess"/>
    <dgm:cxn modelId="{8BE557FD-0333-43B4-9FEB-F1345CE34E3B}" type="presParOf" srcId="{20DC7D09-F6B8-45FD-B338-132E272B5309}" destId="{7E507EBC-9051-4747-9D77-82082A9C564A}" srcOrd="3" destOrd="0" presId="urn:microsoft.com/office/officeart/2008/layout/AscendingPictureAccentProcess"/>
    <dgm:cxn modelId="{E604B5BA-0F31-40D5-88BE-CB0C284D5729}" type="presParOf" srcId="{20DC7D09-F6B8-45FD-B338-132E272B5309}" destId="{37079977-403F-4658-B2C3-C749EC22D121}" srcOrd="4" destOrd="0" presId="urn:microsoft.com/office/officeart/2008/layout/AscendingPictureAccentProcess"/>
    <dgm:cxn modelId="{1CD98DD2-5125-4E3B-995A-E697E555B5C0}" type="presParOf" srcId="{20DC7D09-F6B8-45FD-B338-132E272B5309}" destId="{10361870-9D3A-43CE-B4D8-FBFF3A27376A}" srcOrd="5" destOrd="0" presId="urn:microsoft.com/office/officeart/2008/layout/AscendingPictureAccentProcess"/>
    <dgm:cxn modelId="{D9A0C238-99B4-4654-9C90-219926E6F92F}" type="presParOf" srcId="{20DC7D09-F6B8-45FD-B338-132E272B5309}" destId="{EF08BA75-B99E-4332-9303-97A76730A550}" srcOrd="6" destOrd="0" presId="urn:microsoft.com/office/officeart/2008/layout/AscendingPictureAccentProcess"/>
    <dgm:cxn modelId="{7EC7157C-04F2-47F9-B38F-B7A26CD65A89}" type="presParOf" srcId="{20DC7D09-F6B8-45FD-B338-132E272B5309}" destId="{3B385A15-A9D4-4CF6-9D4A-A70992AC2554}" srcOrd="7" destOrd="0" presId="urn:microsoft.com/office/officeart/2008/layout/AscendingPictureAccentProcess"/>
    <dgm:cxn modelId="{835CF188-6EA6-4D04-8C35-C5B734190E0F}" type="presParOf" srcId="{20DC7D09-F6B8-45FD-B338-132E272B5309}" destId="{A1313048-CF59-47CF-93F1-8E93AD088C81}" srcOrd="8" destOrd="0" presId="urn:microsoft.com/office/officeart/2008/layout/AscendingPictureAccentProcess"/>
    <dgm:cxn modelId="{6D05C625-8801-48A1-AFCF-221688174725}" type="presParOf" srcId="{20DC7D09-F6B8-45FD-B338-132E272B5309}" destId="{428D20DB-1089-467B-9E8D-7E3DBB4D9837}" srcOrd="9" destOrd="0" presId="urn:microsoft.com/office/officeart/2008/layout/AscendingPictureAccentProcess"/>
    <dgm:cxn modelId="{673A0BC3-68E8-4C2B-B750-3913C54D4B2D}" type="presParOf" srcId="{20DC7D09-F6B8-45FD-B338-132E272B5309}" destId="{FF1DA550-31C3-47C7-BEBC-85257B0E59DF}" srcOrd="10" destOrd="0" presId="urn:microsoft.com/office/officeart/2008/layout/AscendingPictureAccentProcess"/>
    <dgm:cxn modelId="{FC0970C7-3AB3-47F0-AC83-8AE0623E105F}" type="presParOf" srcId="{20DC7D09-F6B8-45FD-B338-132E272B5309}" destId="{620E3BA6-FB11-4781-A41D-2836DBD1EFDE}" srcOrd="11" destOrd="0" presId="urn:microsoft.com/office/officeart/2008/layout/AscendingPictureAccentProcess"/>
    <dgm:cxn modelId="{50208400-AD43-4CBC-9F85-9FE495DAE8C1}" type="presParOf" srcId="{20DC7D09-F6B8-45FD-B338-132E272B5309}" destId="{A66D134A-0DA1-4859-B2D3-A2226C7170C1}" srcOrd="12" destOrd="0" presId="urn:microsoft.com/office/officeart/2008/layout/AscendingPictureAccentProcess"/>
    <dgm:cxn modelId="{78452492-217A-4731-AE9F-E9F3051B7672}" type="presParOf" srcId="{20DC7D09-F6B8-45FD-B338-132E272B5309}" destId="{89D728A2-0941-455E-A611-00BB74555AE6}" srcOrd="13" destOrd="0" presId="urn:microsoft.com/office/officeart/2008/layout/AscendingPictureAccentProcess"/>
    <dgm:cxn modelId="{7EDAC631-8BA4-473F-8443-C2FD230B7FBA}" type="presParOf" srcId="{89D728A2-0941-455E-A611-00BB74555AE6}" destId="{DDBABB5E-75AE-46FF-8C74-3F8B70A828A6}" srcOrd="0" destOrd="0" presId="urn:microsoft.com/office/officeart/2008/layout/AscendingPictureAccentProcess"/>
    <dgm:cxn modelId="{22F32412-32CB-427D-A874-D3E9D8A3DCB8}" type="presParOf" srcId="{20DC7D09-F6B8-45FD-B338-132E272B5309}" destId="{665E38DB-6D01-42E0-8FDC-C456452DDA08}" srcOrd="14" destOrd="0" presId="urn:microsoft.com/office/officeart/2008/layout/AscendingPictureAccentProcess"/>
    <dgm:cxn modelId="{6903CD60-A90F-487A-B490-951D79FFEF62}" type="presParOf" srcId="{20DC7D09-F6B8-45FD-B338-132E272B5309}" destId="{7EB879E6-FC40-47B2-B0F3-523DB54C351D}" srcOrd="15" destOrd="0" presId="urn:microsoft.com/office/officeart/2008/layout/AscendingPictureAccentProcess"/>
    <dgm:cxn modelId="{58065BFE-3FC7-43AD-A352-979F5B2B3E3D}" type="presParOf" srcId="{7EB879E6-FC40-47B2-B0F3-523DB54C351D}" destId="{D28A3377-13A4-4E9D-A67B-C94F5C3417DB}" srcOrd="0" destOrd="0" presId="urn:microsoft.com/office/officeart/2008/layout/AscendingPictureAccentProcess"/>
    <dgm:cxn modelId="{527F4502-59B5-4794-83DB-09AC03BF375E}" type="presParOf" srcId="{20DC7D09-F6B8-45FD-B338-132E272B5309}" destId="{5FB26F47-0F67-4E2F-9B12-9AA426C2179F}" srcOrd="16" destOrd="0" presId="urn:microsoft.com/office/officeart/2008/layout/AscendingPictureAccentProcess"/>
    <dgm:cxn modelId="{D9ABACE9-CE11-4D82-9D02-7B44C55696F0}" type="presParOf" srcId="{20DC7D09-F6B8-45FD-B338-132E272B5309}" destId="{50105563-3DAC-4E41-90D6-5D9C62E5341D}" srcOrd="17" destOrd="0" presId="urn:microsoft.com/office/officeart/2008/layout/AscendingPictureAccentProcess"/>
    <dgm:cxn modelId="{AE179ECE-07A4-4C84-B247-17CAAA72EC8C}" type="presParOf" srcId="{50105563-3DAC-4E41-90D6-5D9C62E5341D}" destId="{3C26D8E4-1843-449C-8187-C1E4E2A6A62C}"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8CA712-8D7E-481C-9E07-7409BA32181C}"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D611F21-4CA6-4ABD-B992-9F585299C3B4}">
      <dgm:prSet phldrT="[Text]"/>
      <dgm:spPr/>
      <dgm:t>
        <a:bodyPr/>
        <a:lstStyle/>
        <a:p>
          <a:pPr>
            <a:lnSpc>
              <a:spcPct val="100000"/>
            </a:lnSpc>
            <a:defRPr b="1"/>
          </a:pPr>
          <a:r>
            <a:rPr lang="en-CA"/>
            <a:t>Plan</a:t>
          </a:r>
          <a:endParaRPr lang="en-US"/>
        </a:p>
      </dgm:t>
    </dgm:pt>
    <dgm:pt modelId="{938F8647-D0D2-4AE4-A02D-75C26424BCF1}" type="parTrans" cxnId="{14656AF0-05A8-4B21-81AA-60159DB71726}">
      <dgm:prSet/>
      <dgm:spPr/>
      <dgm:t>
        <a:bodyPr/>
        <a:lstStyle/>
        <a:p>
          <a:endParaRPr lang="en-US"/>
        </a:p>
      </dgm:t>
    </dgm:pt>
    <dgm:pt modelId="{C3E2F84C-E088-48B4-B3C5-8073F07A4376}" type="sibTrans" cxnId="{14656AF0-05A8-4B21-81AA-60159DB71726}">
      <dgm:prSet/>
      <dgm:spPr/>
      <dgm:t>
        <a:bodyPr/>
        <a:lstStyle/>
        <a:p>
          <a:endParaRPr lang="en-US"/>
        </a:p>
      </dgm:t>
    </dgm:pt>
    <dgm:pt modelId="{5D6E88C2-1B90-4937-B017-76C40AF9EF93}">
      <dgm:prSet phldrT="[Text]"/>
      <dgm:spPr/>
      <dgm:t>
        <a:bodyPr/>
        <a:lstStyle/>
        <a:p>
          <a:pPr>
            <a:lnSpc>
              <a:spcPct val="100000"/>
            </a:lnSpc>
          </a:pPr>
          <a:r>
            <a:rPr lang="en-CA"/>
            <a:t>Estimate Cost &amp; Effort</a:t>
          </a:r>
        </a:p>
        <a:p>
          <a:pPr>
            <a:lnSpc>
              <a:spcPct val="100000"/>
            </a:lnSpc>
          </a:pPr>
          <a:r>
            <a:rPr lang="en-CA"/>
            <a:t>Project Proposal</a:t>
          </a:r>
          <a:endParaRPr lang="en-US"/>
        </a:p>
      </dgm:t>
    </dgm:pt>
    <dgm:pt modelId="{6D909A63-899D-4A22-B4B1-833C7D0C1B13}" type="parTrans" cxnId="{E736B374-15FE-4C6A-8185-2D2C4808652E}">
      <dgm:prSet/>
      <dgm:spPr/>
      <dgm:t>
        <a:bodyPr/>
        <a:lstStyle/>
        <a:p>
          <a:endParaRPr lang="en-US"/>
        </a:p>
      </dgm:t>
    </dgm:pt>
    <dgm:pt modelId="{449574B1-8384-42E5-96DB-35D49A9A68AE}" type="sibTrans" cxnId="{E736B374-15FE-4C6A-8185-2D2C4808652E}">
      <dgm:prSet/>
      <dgm:spPr/>
      <dgm:t>
        <a:bodyPr/>
        <a:lstStyle/>
        <a:p>
          <a:endParaRPr lang="en-US"/>
        </a:p>
      </dgm:t>
    </dgm:pt>
    <dgm:pt modelId="{4DDE9A8E-4FB3-4075-9BEB-3D4C6F09C7E7}">
      <dgm:prSet phldrT="[Text]"/>
      <dgm:spPr/>
      <dgm:t>
        <a:bodyPr/>
        <a:lstStyle/>
        <a:p>
          <a:pPr>
            <a:lnSpc>
              <a:spcPct val="100000"/>
            </a:lnSpc>
          </a:pPr>
          <a:r>
            <a:rPr lang="en-CA"/>
            <a:t>Acquire Funding</a:t>
          </a:r>
        </a:p>
        <a:p>
          <a:pPr>
            <a:lnSpc>
              <a:spcPct val="100000"/>
            </a:lnSpc>
          </a:pPr>
          <a:endParaRPr lang="en-US"/>
        </a:p>
      </dgm:t>
    </dgm:pt>
    <dgm:pt modelId="{73E2E885-B598-4001-AD34-1F4FC376C112}" type="parTrans" cxnId="{F87F1B4C-9453-4432-B7D8-617E9DE00DE5}">
      <dgm:prSet/>
      <dgm:spPr/>
      <dgm:t>
        <a:bodyPr/>
        <a:lstStyle/>
        <a:p>
          <a:endParaRPr lang="en-US"/>
        </a:p>
      </dgm:t>
    </dgm:pt>
    <dgm:pt modelId="{5EFBE086-3AE6-4AA0-8BF9-5DDA289B8A45}" type="sibTrans" cxnId="{F87F1B4C-9453-4432-B7D8-617E9DE00DE5}">
      <dgm:prSet/>
      <dgm:spPr/>
      <dgm:t>
        <a:bodyPr/>
        <a:lstStyle/>
        <a:p>
          <a:endParaRPr lang="en-US"/>
        </a:p>
      </dgm:t>
    </dgm:pt>
    <dgm:pt modelId="{68977AA4-0CBE-418F-825D-4D449AA06A1A}">
      <dgm:prSet phldrT="[Text]"/>
      <dgm:spPr/>
      <dgm:t>
        <a:bodyPr/>
        <a:lstStyle/>
        <a:p>
          <a:pPr>
            <a:lnSpc>
              <a:spcPct val="100000"/>
            </a:lnSpc>
            <a:defRPr b="1"/>
          </a:pPr>
          <a:r>
            <a:rPr lang="en-CA"/>
            <a:t>Build</a:t>
          </a:r>
          <a:endParaRPr lang="en-US"/>
        </a:p>
      </dgm:t>
    </dgm:pt>
    <dgm:pt modelId="{BE306F26-9C20-48E7-BB87-FC32B27826BD}" type="parTrans" cxnId="{7636F638-AE06-47EB-9C4D-35C0F6122CDE}">
      <dgm:prSet/>
      <dgm:spPr/>
      <dgm:t>
        <a:bodyPr/>
        <a:lstStyle/>
        <a:p>
          <a:endParaRPr lang="en-US"/>
        </a:p>
      </dgm:t>
    </dgm:pt>
    <dgm:pt modelId="{780D01C2-39AA-4F7F-B26A-1848868D1385}" type="sibTrans" cxnId="{7636F638-AE06-47EB-9C4D-35C0F6122CDE}">
      <dgm:prSet/>
      <dgm:spPr/>
      <dgm:t>
        <a:bodyPr/>
        <a:lstStyle/>
        <a:p>
          <a:endParaRPr lang="en-US"/>
        </a:p>
      </dgm:t>
    </dgm:pt>
    <dgm:pt modelId="{499DAD0A-DF08-4B5B-8B77-1656168AAFFD}">
      <dgm:prSet phldrT="[Text]"/>
      <dgm:spPr/>
      <dgm:t>
        <a:bodyPr/>
        <a:lstStyle/>
        <a:p>
          <a:pPr>
            <a:lnSpc>
              <a:spcPct val="100000"/>
            </a:lnSpc>
          </a:pPr>
          <a:r>
            <a:rPr lang="en-CA"/>
            <a:t>Finalize Solution</a:t>
          </a:r>
          <a:endParaRPr lang="en-US"/>
        </a:p>
      </dgm:t>
    </dgm:pt>
    <dgm:pt modelId="{1AB2BE5F-46A5-494C-8181-38D350A758E2}" type="parTrans" cxnId="{97B48274-653E-48FD-BB93-22DEE641374F}">
      <dgm:prSet/>
      <dgm:spPr/>
      <dgm:t>
        <a:bodyPr/>
        <a:lstStyle/>
        <a:p>
          <a:endParaRPr lang="en-US"/>
        </a:p>
      </dgm:t>
    </dgm:pt>
    <dgm:pt modelId="{81195210-C78A-43BD-B58E-0B17326655A9}" type="sibTrans" cxnId="{97B48274-653E-48FD-BB93-22DEE641374F}">
      <dgm:prSet/>
      <dgm:spPr/>
      <dgm:t>
        <a:bodyPr/>
        <a:lstStyle/>
        <a:p>
          <a:endParaRPr lang="en-US"/>
        </a:p>
      </dgm:t>
    </dgm:pt>
    <dgm:pt modelId="{08AFA2E3-10D4-4829-849F-721E0EB0C846}">
      <dgm:prSet phldrT="[Text]"/>
      <dgm:spPr/>
      <dgm:t>
        <a:bodyPr/>
        <a:lstStyle/>
        <a:p>
          <a:pPr>
            <a:lnSpc>
              <a:spcPct val="100000"/>
            </a:lnSpc>
          </a:pPr>
          <a:r>
            <a:rPr lang="en-CA"/>
            <a:t>Implement</a:t>
          </a:r>
        </a:p>
        <a:p>
          <a:pPr>
            <a:lnSpc>
              <a:spcPct val="100000"/>
            </a:lnSpc>
          </a:pPr>
          <a:r>
            <a:rPr lang="en-US"/>
            <a:t>Define Support</a:t>
          </a:r>
        </a:p>
      </dgm:t>
    </dgm:pt>
    <dgm:pt modelId="{C3BA5E41-602A-4B82-903A-F2D09C0CF340}" type="parTrans" cxnId="{7DA3F7DB-C47E-4EA6-B50F-5C05A163BC4E}">
      <dgm:prSet/>
      <dgm:spPr/>
      <dgm:t>
        <a:bodyPr/>
        <a:lstStyle/>
        <a:p>
          <a:endParaRPr lang="en-US"/>
        </a:p>
      </dgm:t>
    </dgm:pt>
    <dgm:pt modelId="{6A6F587D-4355-41A9-9D2C-22A06E948ECD}" type="sibTrans" cxnId="{7DA3F7DB-C47E-4EA6-B50F-5C05A163BC4E}">
      <dgm:prSet/>
      <dgm:spPr/>
      <dgm:t>
        <a:bodyPr/>
        <a:lstStyle/>
        <a:p>
          <a:endParaRPr lang="en-US"/>
        </a:p>
      </dgm:t>
    </dgm:pt>
    <dgm:pt modelId="{BD2BEFD9-FC83-487F-A366-94A3782031F7}">
      <dgm:prSet phldrT="[Text]"/>
      <dgm:spPr/>
      <dgm:t>
        <a:bodyPr/>
        <a:lstStyle/>
        <a:p>
          <a:pPr>
            <a:lnSpc>
              <a:spcPct val="100000"/>
            </a:lnSpc>
            <a:defRPr b="1"/>
          </a:pPr>
          <a:r>
            <a:rPr lang="en-CA" dirty="0"/>
            <a:t>Run (Maintain)</a:t>
          </a:r>
          <a:endParaRPr lang="en-US" dirty="0"/>
        </a:p>
      </dgm:t>
    </dgm:pt>
    <dgm:pt modelId="{4A68BCE0-0C07-48F5-93FA-870BA65F5DF9}" type="parTrans" cxnId="{DF010282-0B9E-4919-A83E-942DD2A30C03}">
      <dgm:prSet/>
      <dgm:spPr/>
      <dgm:t>
        <a:bodyPr/>
        <a:lstStyle/>
        <a:p>
          <a:endParaRPr lang="en-US"/>
        </a:p>
      </dgm:t>
    </dgm:pt>
    <dgm:pt modelId="{F44A62FF-232F-4B3B-B047-36BBDEC1E3EF}" type="sibTrans" cxnId="{DF010282-0B9E-4919-A83E-942DD2A30C03}">
      <dgm:prSet/>
      <dgm:spPr/>
      <dgm:t>
        <a:bodyPr/>
        <a:lstStyle/>
        <a:p>
          <a:endParaRPr lang="en-US"/>
        </a:p>
      </dgm:t>
    </dgm:pt>
    <dgm:pt modelId="{9E5AEB22-E505-483F-A0E7-9A9C49428584}">
      <dgm:prSet phldrT="[Text]"/>
      <dgm:spPr/>
      <dgm:t>
        <a:bodyPr/>
        <a:lstStyle/>
        <a:p>
          <a:pPr>
            <a:lnSpc>
              <a:spcPct val="100000"/>
            </a:lnSpc>
          </a:pPr>
          <a:r>
            <a:rPr lang="en-CA"/>
            <a:t>Minor enhancements, fixes, and upgrades</a:t>
          </a:r>
          <a:endParaRPr lang="en-US"/>
        </a:p>
      </dgm:t>
    </dgm:pt>
    <dgm:pt modelId="{E899E1D2-8231-43A4-AAC0-D6509629E0F5}" type="parTrans" cxnId="{8B4383D4-7E4E-483E-B400-0EAB7A95230A}">
      <dgm:prSet/>
      <dgm:spPr/>
      <dgm:t>
        <a:bodyPr/>
        <a:lstStyle/>
        <a:p>
          <a:endParaRPr lang="en-US"/>
        </a:p>
      </dgm:t>
    </dgm:pt>
    <dgm:pt modelId="{0CB09EF2-2803-4EDA-BC35-244B695444AB}" type="sibTrans" cxnId="{8B4383D4-7E4E-483E-B400-0EAB7A95230A}">
      <dgm:prSet/>
      <dgm:spPr/>
      <dgm:t>
        <a:bodyPr/>
        <a:lstStyle/>
        <a:p>
          <a:endParaRPr lang="en-US"/>
        </a:p>
      </dgm:t>
    </dgm:pt>
    <dgm:pt modelId="{F7137C2A-9653-43C0-AC54-A9D4E244FD6B}">
      <dgm:prSet phldrT="[Text]"/>
      <dgm:spPr/>
      <dgm:t>
        <a:bodyPr/>
        <a:lstStyle/>
        <a:p>
          <a:pPr>
            <a:lnSpc>
              <a:spcPct val="100000"/>
            </a:lnSpc>
          </a:pPr>
          <a:r>
            <a:rPr lang="en-CA"/>
            <a:t>Support customer</a:t>
          </a:r>
          <a:endParaRPr lang="en-US"/>
        </a:p>
      </dgm:t>
    </dgm:pt>
    <dgm:pt modelId="{29516D62-8EA4-4414-8ABF-A999B80E894F}" type="parTrans" cxnId="{0E632A70-3007-4A79-AC16-34F939F1A30A}">
      <dgm:prSet/>
      <dgm:spPr/>
      <dgm:t>
        <a:bodyPr/>
        <a:lstStyle/>
        <a:p>
          <a:endParaRPr lang="en-US"/>
        </a:p>
      </dgm:t>
    </dgm:pt>
    <dgm:pt modelId="{5BA4F4E6-84F6-4561-B895-8AE1564F2FB0}" type="sibTrans" cxnId="{0E632A70-3007-4A79-AC16-34F939F1A30A}">
      <dgm:prSet/>
      <dgm:spPr/>
      <dgm:t>
        <a:bodyPr/>
        <a:lstStyle/>
        <a:p>
          <a:endParaRPr lang="en-US"/>
        </a:p>
      </dgm:t>
    </dgm:pt>
    <dgm:pt modelId="{976E88E8-64E0-4EB9-8D70-B6BB9B6ED4B3}" type="pres">
      <dgm:prSet presAssocID="{4C8CA712-8D7E-481C-9E07-7409BA32181C}" presName="root" presStyleCnt="0">
        <dgm:presLayoutVars>
          <dgm:dir/>
          <dgm:resizeHandles val="exact"/>
        </dgm:presLayoutVars>
      </dgm:prSet>
      <dgm:spPr/>
    </dgm:pt>
    <dgm:pt modelId="{4FF9E7AD-8B38-4ACE-A39F-9C76CBE5AB59}" type="pres">
      <dgm:prSet presAssocID="{3D611F21-4CA6-4ABD-B992-9F585299C3B4}" presName="compNode" presStyleCnt="0"/>
      <dgm:spPr/>
    </dgm:pt>
    <dgm:pt modelId="{0057CFED-9D36-4DD3-A1EF-CE91965E3FEC}" type="pres">
      <dgm:prSet presAssocID="{3D611F21-4CA6-4ABD-B992-9F585299C3B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223FC9C5-5552-4EB7-9572-5F8D5A125E3C}" type="pres">
      <dgm:prSet presAssocID="{3D611F21-4CA6-4ABD-B992-9F585299C3B4}" presName="iconSpace" presStyleCnt="0"/>
      <dgm:spPr/>
    </dgm:pt>
    <dgm:pt modelId="{B3A4B343-79C2-4EA4-B6EF-B9B1D403A05B}" type="pres">
      <dgm:prSet presAssocID="{3D611F21-4CA6-4ABD-B992-9F585299C3B4}" presName="parTx" presStyleLbl="revTx" presStyleIdx="0" presStyleCnt="6">
        <dgm:presLayoutVars>
          <dgm:chMax val="0"/>
          <dgm:chPref val="0"/>
        </dgm:presLayoutVars>
      </dgm:prSet>
      <dgm:spPr/>
    </dgm:pt>
    <dgm:pt modelId="{54BE366B-66B3-4FD1-B652-47C412FF080A}" type="pres">
      <dgm:prSet presAssocID="{3D611F21-4CA6-4ABD-B992-9F585299C3B4}" presName="txSpace" presStyleCnt="0"/>
      <dgm:spPr/>
    </dgm:pt>
    <dgm:pt modelId="{1F287BD4-944D-4278-AB9F-76A3222FAA9B}" type="pres">
      <dgm:prSet presAssocID="{3D611F21-4CA6-4ABD-B992-9F585299C3B4}" presName="desTx" presStyleLbl="revTx" presStyleIdx="1" presStyleCnt="6">
        <dgm:presLayoutVars/>
      </dgm:prSet>
      <dgm:spPr/>
    </dgm:pt>
    <dgm:pt modelId="{288B658D-FCCA-4FE1-AE2E-89F800FF2CC2}" type="pres">
      <dgm:prSet presAssocID="{C3E2F84C-E088-48B4-B3C5-8073F07A4376}" presName="sibTrans" presStyleCnt="0"/>
      <dgm:spPr/>
    </dgm:pt>
    <dgm:pt modelId="{13DF7B54-9FBE-4F32-8FB5-8D5701D28B60}" type="pres">
      <dgm:prSet presAssocID="{68977AA4-0CBE-418F-825D-4D449AA06A1A}" presName="compNode" presStyleCnt="0"/>
      <dgm:spPr/>
    </dgm:pt>
    <dgm:pt modelId="{63ED4870-CA0C-4E79-9974-90386C52A8AC}" type="pres">
      <dgm:prSet presAssocID="{68977AA4-0CBE-418F-825D-4D449AA06A1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rane with solid fill"/>
        </a:ext>
      </dgm:extLst>
    </dgm:pt>
    <dgm:pt modelId="{A707A800-70DD-409F-AB55-38CFC79D45E5}" type="pres">
      <dgm:prSet presAssocID="{68977AA4-0CBE-418F-825D-4D449AA06A1A}" presName="iconSpace" presStyleCnt="0"/>
      <dgm:spPr/>
    </dgm:pt>
    <dgm:pt modelId="{2A123F7E-574B-4E49-B743-5036F27A56DA}" type="pres">
      <dgm:prSet presAssocID="{68977AA4-0CBE-418F-825D-4D449AA06A1A}" presName="parTx" presStyleLbl="revTx" presStyleIdx="2" presStyleCnt="6">
        <dgm:presLayoutVars>
          <dgm:chMax val="0"/>
          <dgm:chPref val="0"/>
        </dgm:presLayoutVars>
      </dgm:prSet>
      <dgm:spPr/>
    </dgm:pt>
    <dgm:pt modelId="{812D9C5E-F5F7-4AF1-88A7-5199EA8CA6F5}" type="pres">
      <dgm:prSet presAssocID="{68977AA4-0CBE-418F-825D-4D449AA06A1A}" presName="txSpace" presStyleCnt="0"/>
      <dgm:spPr/>
    </dgm:pt>
    <dgm:pt modelId="{37D7771C-7753-4C77-B790-A482FCDB9FCB}" type="pres">
      <dgm:prSet presAssocID="{68977AA4-0CBE-418F-825D-4D449AA06A1A}" presName="desTx" presStyleLbl="revTx" presStyleIdx="3" presStyleCnt="6">
        <dgm:presLayoutVars/>
      </dgm:prSet>
      <dgm:spPr/>
    </dgm:pt>
    <dgm:pt modelId="{63FC123F-3C1D-4BEC-8276-07B953B35A86}" type="pres">
      <dgm:prSet presAssocID="{780D01C2-39AA-4F7F-B26A-1848868D1385}" presName="sibTrans" presStyleCnt="0"/>
      <dgm:spPr/>
    </dgm:pt>
    <dgm:pt modelId="{EE9075F9-7741-4E7A-9F9F-1E580C3E8F51}" type="pres">
      <dgm:prSet presAssocID="{BD2BEFD9-FC83-487F-A366-94A3782031F7}" presName="compNode" presStyleCnt="0"/>
      <dgm:spPr/>
    </dgm:pt>
    <dgm:pt modelId="{CEBBCC03-9D3A-491F-AF39-19C9413AF73A}" type="pres">
      <dgm:prSet presAssocID="{BD2BEFD9-FC83-487F-A366-94A3782031F7}"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epeat with solid fill"/>
        </a:ext>
      </dgm:extLst>
    </dgm:pt>
    <dgm:pt modelId="{3B1C92CC-5BA5-4473-B20A-67E12B64785D}" type="pres">
      <dgm:prSet presAssocID="{BD2BEFD9-FC83-487F-A366-94A3782031F7}" presName="iconSpace" presStyleCnt="0"/>
      <dgm:spPr/>
    </dgm:pt>
    <dgm:pt modelId="{2FB48663-97F5-4814-9F04-7E70FC7AA7C5}" type="pres">
      <dgm:prSet presAssocID="{BD2BEFD9-FC83-487F-A366-94A3782031F7}" presName="parTx" presStyleLbl="revTx" presStyleIdx="4" presStyleCnt="6">
        <dgm:presLayoutVars>
          <dgm:chMax val="0"/>
          <dgm:chPref val="0"/>
        </dgm:presLayoutVars>
      </dgm:prSet>
      <dgm:spPr/>
    </dgm:pt>
    <dgm:pt modelId="{57C8FAA6-7551-4815-BACF-A181E7019824}" type="pres">
      <dgm:prSet presAssocID="{BD2BEFD9-FC83-487F-A366-94A3782031F7}" presName="txSpace" presStyleCnt="0"/>
      <dgm:spPr/>
    </dgm:pt>
    <dgm:pt modelId="{77524865-EC9F-4EC4-8347-38F1F4BF366D}" type="pres">
      <dgm:prSet presAssocID="{BD2BEFD9-FC83-487F-A366-94A3782031F7}" presName="desTx" presStyleLbl="revTx" presStyleIdx="5" presStyleCnt="6">
        <dgm:presLayoutVars/>
      </dgm:prSet>
      <dgm:spPr/>
    </dgm:pt>
  </dgm:ptLst>
  <dgm:cxnLst>
    <dgm:cxn modelId="{E7A3AC0D-83AF-4619-8FD1-810BDE1AD331}" type="presOf" srcId="{68977AA4-0CBE-418F-825D-4D449AA06A1A}" destId="{2A123F7E-574B-4E49-B743-5036F27A56DA}" srcOrd="0" destOrd="0" presId="urn:microsoft.com/office/officeart/2018/5/layout/CenteredIconLabelDescriptionList"/>
    <dgm:cxn modelId="{824BAC1D-49D9-4132-8EA1-5C18CCF41EFF}" type="presOf" srcId="{4DDE9A8E-4FB3-4075-9BEB-3D4C6F09C7E7}" destId="{1F287BD4-944D-4278-AB9F-76A3222FAA9B}" srcOrd="0" destOrd="1" presId="urn:microsoft.com/office/officeart/2018/5/layout/CenteredIconLabelDescriptionList"/>
    <dgm:cxn modelId="{7636F638-AE06-47EB-9C4D-35C0F6122CDE}" srcId="{4C8CA712-8D7E-481C-9E07-7409BA32181C}" destId="{68977AA4-0CBE-418F-825D-4D449AA06A1A}" srcOrd="1" destOrd="0" parTransId="{BE306F26-9C20-48E7-BB87-FC32B27826BD}" sibTransId="{780D01C2-39AA-4F7F-B26A-1848868D1385}"/>
    <dgm:cxn modelId="{8B7D7F3F-514C-43E7-BDEE-CF78F36AC1A6}" type="presOf" srcId="{BD2BEFD9-FC83-487F-A366-94A3782031F7}" destId="{2FB48663-97F5-4814-9F04-7E70FC7AA7C5}" srcOrd="0" destOrd="0" presId="urn:microsoft.com/office/officeart/2018/5/layout/CenteredIconLabelDescriptionList"/>
    <dgm:cxn modelId="{C5344A64-A6CD-403D-AE5E-7990EAEC23D2}" type="presOf" srcId="{F7137C2A-9653-43C0-AC54-A9D4E244FD6B}" destId="{77524865-EC9F-4EC4-8347-38F1F4BF366D}" srcOrd="0" destOrd="1" presId="urn:microsoft.com/office/officeart/2018/5/layout/CenteredIconLabelDescriptionList"/>
    <dgm:cxn modelId="{F87F1B4C-9453-4432-B7D8-617E9DE00DE5}" srcId="{3D611F21-4CA6-4ABD-B992-9F585299C3B4}" destId="{4DDE9A8E-4FB3-4075-9BEB-3D4C6F09C7E7}" srcOrd="1" destOrd="0" parTransId="{73E2E885-B598-4001-AD34-1F4FC376C112}" sibTransId="{5EFBE086-3AE6-4AA0-8BF9-5DDA289B8A45}"/>
    <dgm:cxn modelId="{D6533A6C-B683-45AA-BDF2-0794A3A2A9C9}" type="presOf" srcId="{9E5AEB22-E505-483F-A0E7-9A9C49428584}" destId="{77524865-EC9F-4EC4-8347-38F1F4BF366D}" srcOrd="0" destOrd="0" presId="urn:microsoft.com/office/officeart/2018/5/layout/CenteredIconLabelDescriptionList"/>
    <dgm:cxn modelId="{0E632A70-3007-4A79-AC16-34F939F1A30A}" srcId="{BD2BEFD9-FC83-487F-A366-94A3782031F7}" destId="{F7137C2A-9653-43C0-AC54-A9D4E244FD6B}" srcOrd="1" destOrd="0" parTransId="{29516D62-8EA4-4414-8ABF-A999B80E894F}" sibTransId="{5BA4F4E6-84F6-4561-B895-8AE1564F2FB0}"/>
    <dgm:cxn modelId="{AB55B371-3338-422B-86EE-84FE372B6443}" type="presOf" srcId="{5D6E88C2-1B90-4937-B017-76C40AF9EF93}" destId="{1F287BD4-944D-4278-AB9F-76A3222FAA9B}" srcOrd="0" destOrd="0" presId="urn:microsoft.com/office/officeart/2018/5/layout/CenteredIconLabelDescriptionList"/>
    <dgm:cxn modelId="{97B48274-653E-48FD-BB93-22DEE641374F}" srcId="{68977AA4-0CBE-418F-825D-4D449AA06A1A}" destId="{499DAD0A-DF08-4B5B-8B77-1656168AAFFD}" srcOrd="0" destOrd="0" parTransId="{1AB2BE5F-46A5-494C-8181-38D350A758E2}" sibTransId="{81195210-C78A-43BD-B58E-0B17326655A9}"/>
    <dgm:cxn modelId="{E736B374-15FE-4C6A-8185-2D2C4808652E}" srcId="{3D611F21-4CA6-4ABD-B992-9F585299C3B4}" destId="{5D6E88C2-1B90-4937-B017-76C40AF9EF93}" srcOrd="0" destOrd="0" parTransId="{6D909A63-899D-4A22-B4B1-833C7D0C1B13}" sibTransId="{449574B1-8384-42E5-96DB-35D49A9A68AE}"/>
    <dgm:cxn modelId="{9839A656-2BF4-40EB-9D97-E696CE777C2E}" type="presOf" srcId="{499DAD0A-DF08-4B5B-8B77-1656168AAFFD}" destId="{37D7771C-7753-4C77-B790-A482FCDB9FCB}" srcOrd="0" destOrd="0" presId="urn:microsoft.com/office/officeart/2018/5/layout/CenteredIconLabelDescriptionList"/>
    <dgm:cxn modelId="{DF010282-0B9E-4919-A83E-942DD2A30C03}" srcId="{4C8CA712-8D7E-481C-9E07-7409BA32181C}" destId="{BD2BEFD9-FC83-487F-A366-94A3782031F7}" srcOrd="2" destOrd="0" parTransId="{4A68BCE0-0C07-48F5-93FA-870BA65F5DF9}" sibTransId="{F44A62FF-232F-4B3B-B047-36BBDEC1E3EF}"/>
    <dgm:cxn modelId="{40E8EB88-E6CC-4CC1-A65E-0D1DB5A6F6FD}" type="presOf" srcId="{3D611F21-4CA6-4ABD-B992-9F585299C3B4}" destId="{B3A4B343-79C2-4EA4-B6EF-B9B1D403A05B}" srcOrd="0" destOrd="0" presId="urn:microsoft.com/office/officeart/2018/5/layout/CenteredIconLabelDescriptionList"/>
    <dgm:cxn modelId="{F88390A6-F574-4A57-94B9-C816F06D9859}" type="presOf" srcId="{4C8CA712-8D7E-481C-9E07-7409BA32181C}" destId="{976E88E8-64E0-4EB9-8D70-B6BB9B6ED4B3}" srcOrd="0" destOrd="0" presId="urn:microsoft.com/office/officeart/2018/5/layout/CenteredIconLabelDescriptionList"/>
    <dgm:cxn modelId="{8B4383D4-7E4E-483E-B400-0EAB7A95230A}" srcId="{BD2BEFD9-FC83-487F-A366-94A3782031F7}" destId="{9E5AEB22-E505-483F-A0E7-9A9C49428584}" srcOrd="0" destOrd="0" parTransId="{E899E1D2-8231-43A4-AAC0-D6509629E0F5}" sibTransId="{0CB09EF2-2803-4EDA-BC35-244B695444AB}"/>
    <dgm:cxn modelId="{7DA3F7DB-C47E-4EA6-B50F-5C05A163BC4E}" srcId="{68977AA4-0CBE-418F-825D-4D449AA06A1A}" destId="{08AFA2E3-10D4-4829-849F-721E0EB0C846}" srcOrd="1" destOrd="0" parTransId="{C3BA5E41-602A-4B82-903A-F2D09C0CF340}" sibTransId="{6A6F587D-4355-41A9-9D2C-22A06E948ECD}"/>
    <dgm:cxn modelId="{14656AF0-05A8-4B21-81AA-60159DB71726}" srcId="{4C8CA712-8D7E-481C-9E07-7409BA32181C}" destId="{3D611F21-4CA6-4ABD-B992-9F585299C3B4}" srcOrd="0" destOrd="0" parTransId="{938F8647-D0D2-4AE4-A02D-75C26424BCF1}" sibTransId="{C3E2F84C-E088-48B4-B3C5-8073F07A4376}"/>
    <dgm:cxn modelId="{8F47D6FD-3842-4C86-B2BB-CB46FFF55AFD}" type="presOf" srcId="{08AFA2E3-10D4-4829-849F-721E0EB0C846}" destId="{37D7771C-7753-4C77-B790-A482FCDB9FCB}" srcOrd="0" destOrd="1" presId="urn:microsoft.com/office/officeart/2018/5/layout/CenteredIconLabelDescriptionList"/>
    <dgm:cxn modelId="{04FFC115-8F28-407F-B2EC-8008E7E70A33}" type="presParOf" srcId="{976E88E8-64E0-4EB9-8D70-B6BB9B6ED4B3}" destId="{4FF9E7AD-8B38-4ACE-A39F-9C76CBE5AB59}" srcOrd="0" destOrd="0" presId="urn:microsoft.com/office/officeart/2018/5/layout/CenteredIconLabelDescriptionList"/>
    <dgm:cxn modelId="{E2946E5A-5C53-4929-B8B3-DF912C25969C}" type="presParOf" srcId="{4FF9E7AD-8B38-4ACE-A39F-9C76CBE5AB59}" destId="{0057CFED-9D36-4DD3-A1EF-CE91965E3FEC}" srcOrd="0" destOrd="0" presId="urn:microsoft.com/office/officeart/2018/5/layout/CenteredIconLabelDescriptionList"/>
    <dgm:cxn modelId="{2A56F8AF-E16F-45C4-9883-8AAE465B6CA2}" type="presParOf" srcId="{4FF9E7AD-8B38-4ACE-A39F-9C76CBE5AB59}" destId="{223FC9C5-5552-4EB7-9572-5F8D5A125E3C}" srcOrd="1" destOrd="0" presId="urn:microsoft.com/office/officeart/2018/5/layout/CenteredIconLabelDescriptionList"/>
    <dgm:cxn modelId="{5BBBC1F8-D247-4C27-889B-F85BC4A5F714}" type="presParOf" srcId="{4FF9E7AD-8B38-4ACE-A39F-9C76CBE5AB59}" destId="{B3A4B343-79C2-4EA4-B6EF-B9B1D403A05B}" srcOrd="2" destOrd="0" presId="urn:microsoft.com/office/officeart/2018/5/layout/CenteredIconLabelDescriptionList"/>
    <dgm:cxn modelId="{A424C925-A80B-4DFD-81AA-2F8FB88D5C1C}" type="presParOf" srcId="{4FF9E7AD-8B38-4ACE-A39F-9C76CBE5AB59}" destId="{54BE366B-66B3-4FD1-B652-47C412FF080A}" srcOrd="3" destOrd="0" presId="urn:microsoft.com/office/officeart/2018/5/layout/CenteredIconLabelDescriptionList"/>
    <dgm:cxn modelId="{ACEB83A5-BEF9-4550-8DE0-9ACBEBB3E058}" type="presParOf" srcId="{4FF9E7AD-8B38-4ACE-A39F-9C76CBE5AB59}" destId="{1F287BD4-944D-4278-AB9F-76A3222FAA9B}" srcOrd="4" destOrd="0" presId="urn:microsoft.com/office/officeart/2018/5/layout/CenteredIconLabelDescriptionList"/>
    <dgm:cxn modelId="{0146DD65-73F5-498C-873C-4E6647D1B2DC}" type="presParOf" srcId="{976E88E8-64E0-4EB9-8D70-B6BB9B6ED4B3}" destId="{288B658D-FCCA-4FE1-AE2E-89F800FF2CC2}" srcOrd="1" destOrd="0" presId="urn:microsoft.com/office/officeart/2018/5/layout/CenteredIconLabelDescriptionList"/>
    <dgm:cxn modelId="{61C89773-A2E7-478E-A3E8-BB3A83FE8A79}" type="presParOf" srcId="{976E88E8-64E0-4EB9-8D70-B6BB9B6ED4B3}" destId="{13DF7B54-9FBE-4F32-8FB5-8D5701D28B60}" srcOrd="2" destOrd="0" presId="urn:microsoft.com/office/officeart/2018/5/layout/CenteredIconLabelDescriptionList"/>
    <dgm:cxn modelId="{0E7D168C-58FC-4A4B-9C6D-C8CDE5AE43FC}" type="presParOf" srcId="{13DF7B54-9FBE-4F32-8FB5-8D5701D28B60}" destId="{63ED4870-CA0C-4E79-9974-90386C52A8AC}" srcOrd="0" destOrd="0" presId="urn:microsoft.com/office/officeart/2018/5/layout/CenteredIconLabelDescriptionList"/>
    <dgm:cxn modelId="{0A518E20-ECD2-4BBF-B298-A2EB4DF79D7D}" type="presParOf" srcId="{13DF7B54-9FBE-4F32-8FB5-8D5701D28B60}" destId="{A707A800-70DD-409F-AB55-38CFC79D45E5}" srcOrd="1" destOrd="0" presId="urn:microsoft.com/office/officeart/2018/5/layout/CenteredIconLabelDescriptionList"/>
    <dgm:cxn modelId="{F9FC1518-D0EA-4240-B9E6-10E1B645BE19}" type="presParOf" srcId="{13DF7B54-9FBE-4F32-8FB5-8D5701D28B60}" destId="{2A123F7E-574B-4E49-B743-5036F27A56DA}" srcOrd="2" destOrd="0" presId="urn:microsoft.com/office/officeart/2018/5/layout/CenteredIconLabelDescriptionList"/>
    <dgm:cxn modelId="{9A5B7A99-E112-4E83-823E-C6194D291A9F}" type="presParOf" srcId="{13DF7B54-9FBE-4F32-8FB5-8D5701D28B60}" destId="{812D9C5E-F5F7-4AF1-88A7-5199EA8CA6F5}" srcOrd="3" destOrd="0" presId="urn:microsoft.com/office/officeart/2018/5/layout/CenteredIconLabelDescriptionList"/>
    <dgm:cxn modelId="{1C9D582F-8A5E-43D2-A7C7-6062097846BD}" type="presParOf" srcId="{13DF7B54-9FBE-4F32-8FB5-8D5701D28B60}" destId="{37D7771C-7753-4C77-B790-A482FCDB9FCB}" srcOrd="4" destOrd="0" presId="urn:microsoft.com/office/officeart/2018/5/layout/CenteredIconLabelDescriptionList"/>
    <dgm:cxn modelId="{2EC7742F-C8EA-437F-9B5F-AF6CE85A2685}" type="presParOf" srcId="{976E88E8-64E0-4EB9-8D70-B6BB9B6ED4B3}" destId="{63FC123F-3C1D-4BEC-8276-07B953B35A86}" srcOrd="3" destOrd="0" presId="urn:microsoft.com/office/officeart/2018/5/layout/CenteredIconLabelDescriptionList"/>
    <dgm:cxn modelId="{E7DDB6E7-13FF-47DF-9070-EFD9849C4452}" type="presParOf" srcId="{976E88E8-64E0-4EB9-8D70-B6BB9B6ED4B3}" destId="{EE9075F9-7741-4E7A-9F9F-1E580C3E8F51}" srcOrd="4" destOrd="0" presId="urn:microsoft.com/office/officeart/2018/5/layout/CenteredIconLabelDescriptionList"/>
    <dgm:cxn modelId="{7B6D7E9F-7DF1-4C6B-BBC6-BD050BFDEDD8}" type="presParOf" srcId="{EE9075F9-7741-4E7A-9F9F-1E580C3E8F51}" destId="{CEBBCC03-9D3A-491F-AF39-19C9413AF73A}" srcOrd="0" destOrd="0" presId="urn:microsoft.com/office/officeart/2018/5/layout/CenteredIconLabelDescriptionList"/>
    <dgm:cxn modelId="{B3C14C17-1014-4913-B0CF-3A9805CD939A}" type="presParOf" srcId="{EE9075F9-7741-4E7A-9F9F-1E580C3E8F51}" destId="{3B1C92CC-5BA5-4473-B20A-67E12B64785D}" srcOrd="1" destOrd="0" presId="urn:microsoft.com/office/officeart/2018/5/layout/CenteredIconLabelDescriptionList"/>
    <dgm:cxn modelId="{B139B0C0-D106-42F2-BC2D-64F2F3FA962C}" type="presParOf" srcId="{EE9075F9-7741-4E7A-9F9F-1E580C3E8F51}" destId="{2FB48663-97F5-4814-9F04-7E70FC7AA7C5}" srcOrd="2" destOrd="0" presId="urn:microsoft.com/office/officeart/2018/5/layout/CenteredIconLabelDescriptionList"/>
    <dgm:cxn modelId="{0768B274-8F3F-4AD5-8E2F-48ACB5BF9188}" type="presParOf" srcId="{EE9075F9-7741-4E7A-9F9F-1E580C3E8F51}" destId="{57C8FAA6-7551-4815-BACF-A181E7019824}" srcOrd="3" destOrd="0" presId="urn:microsoft.com/office/officeart/2018/5/layout/CenteredIconLabelDescriptionList"/>
    <dgm:cxn modelId="{AA4C40A2-8A49-4FD3-8FE5-9EA718929A8C}" type="presParOf" srcId="{EE9075F9-7741-4E7A-9F9F-1E580C3E8F51}" destId="{77524865-EC9F-4EC4-8347-38F1F4BF366D}"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06E21-014C-42DC-AD09-92F1758EAAD8}">
      <dsp:nvSpPr>
        <dsp:cNvPr id="0" name=""/>
        <dsp:cNvSpPr/>
      </dsp:nvSpPr>
      <dsp:spPr>
        <a:xfrm>
          <a:off x="921" y="2253"/>
          <a:ext cx="8028974" cy="1355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rtl="0">
            <a:lnSpc>
              <a:spcPct val="90000"/>
            </a:lnSpc>
            <a:spcBef>
              <a:spcPct val="0"/>
            </a:spcBef>
            <a:spcAft>
              <a:spcPct val="35000"/>
            </a:spcAft>
            <a:buNone/>
          </a:pPr>
          <a:r>
            <a:rPr lang="en-US" sz="5900" kern="1200">
              <a:latin typeface="Calibri Light" panose="020F0302020204030204"/>
            </a:rPr>
            <a:t>Leadership</a:t>
          </a:r>
          <a:endParaRPr lang="en-US" sz="5900" kern="1200"/>
        </a:p>
      </dsp:txBody>
      <dsp:txXfrm>
        <a:off x="40623" y="41955"/>
        <a:ext cx="7949570" cy="1276139"/>
      </dsp:txXfrm>
    </dsp:sp>
    <dsp:sp modelId="{36FD7E0A-D002-4722-8844-C172DB3ACD59}">
      <dsp:nvSpPr>
        <dsp:cNvPr id="0" name=""/>
        <dsp:cNvSpPr/>
      </dsp:nvSpPr>
      <dsp:spPr>
        <a:xfrm>
          <a:off x="921" y="1497897"/>
          <a:ext cx="3146865" cy="1355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rtl="0">
            <a:lnSpc>
              <a:spcPct val="90000"/>
            </a:lnSpc>
            <a:spcBef>
              <a:spcPct val="0"/>
            </a:spcBef>
            <a:spcAft>
              <a:spcPct val="35000"/>
            </a:spcAft>
            <a:buNone/>
          </a:pPr>
          <a:r>
            <a:rPr lang="en-US" sz="5800" kern="1200">
              <a:latin typeface="Calibri Light" panose="020F0302020204030204"/>
            </a:rPr>
            <a:t>Program</a:t>
          </a:r>
          <a:endParaRPr lang="en-US" sz="5800" kern="1200"/>
        </a:p>
      </dsp:txBody>
      <dsp:txXfrm>
        <a:off x="40623" y="1537599"/>
        <a:ext cx="3067461" cy="1276139"/>
      </dsp:txXfrm>
    </dsp:sp>
    <dsp:sp modelId="{EC50D21A-13F9-4BE9-B361-D05B139B0AA1}">
      <dsp:nvSpPr>
        <dsp:cNvPr id="0" name=""/>
        <dsp:cNvSpPr/>
      </dsp:nvSpPr>
      <dsp:spPr>
        <a:xfrm>
          <a:off x="921" y="2993541"/>
          <a:ext cx="1541070" cy="1355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 Project</a:t>
          </a:r>
          <a:endParaRPr lang="en-US" sz="3100" kern="1200"/>
        </a:p>
      </dsp:txBody>
      <dsp:txXfrm>
        <a:off x="40623" y="3033243"/>
        <a:ext cx="1461666" cy="1276139"/>
      </dsp:txXfrm>
    </dsp:sp>
    <dsp:sp modelId="{44EECA60-9623-4B31-BB46-BECD6B434036}">
      <dsp:nvSpPr>
        <dsp:cNvPr id="0" name=""/>
        <dsp:cNvSpPr/>
      </dsp:nvSpPr>
      <dsp:spPr>
        <a:xfrm>
          <a:off x="1606716" y="2993541"/>
          <a:ext cx="1541070" cy="1355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latin typeface="Calibri Light" panose="020F0302020204030204"/>
            </a:rPr>
            <a:t>Project</a:t>
          </a:r>
          <a:endParaRPr lang="en-US" sz="3100" kern="1200"/>
        </a:p>
      </dsp:txBody>
      <dsp:txXfrm>
        <a:off x="1646418" y="3033243"/>
        <a:ext cx="1461666" cy="1276139"/>
      </dsp:txXfrm>
    </dsp:sp>
    <dsp:sp modelId="{DBBAAA69-8FB0-4C33-9620-33948607B165}">
      <dsp:nvSpPr>
        <dsp:cNvPr id="0" name=""/>
        <dsp:cNvSpPr/>
      </dsp:nvSpPr>
      <dsp:spPr>
        <a:xfrm>
          <a:off x="3277236" y="1497897"/>
          <a:ext cx="4752660" cy="1355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rtl="0">
            <a:lnSpc>
              <a:spcPct val="90000"/>
            </a:lnSpc>
            <a:spcBef>
              <a:spcPct val="0"/>
            </a:spcBef>
            <a:spcAft>
              <a:spcPct val="35000"/>
            </a:spcAft>
            <a:buNone/>
          </a:pPr>
          <a:r>
            <a:rPr lang="en-US" sz="5800" kern="1200">
              <a:latin typeface="Calibri Light" panose="020F0302020204030204"/>
            </a:rPr>
            <a:t> Product</a:t>
          </a:r>
          <a:endParaRPr lang="en-US" sz="5800" kern="1200"/>
        </a:p>
      </dsp:txBody>
      <dsp:txXfrm>
        <a:off x="3316938" y="1537599"/>
        <a:ext cx="4673256" cy="1276139"/>
      </dsp:txXfrm>
    </dsp:sp>
    <dsp:sp modelId="{75C0CFF5-E457-47E7-858A-C37745B2AEFD}">
      <dsp:nvSpPr>
        <dsp:cNvPr id="0" name=""/>
        <dsp:cNvSpPr/>
      </dsp:nvSpPr>
      <dsp:spPr>
        <a:xfrm>
          <a:off x="3277236" y="2993541"/>
          <a:ext cx="1541070" cy="1355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 Project</a:t>
          </a:r>
          <a:endParaRPr lang="en-US" sz="3100" kern="1200"/>
        </a:p>
      </dsp:txBody>
      <dsp:txXfrm>
        <a:off x="3316938" y="3033243"/>
        <a:ext cx="1461666" cy="1276139"/>
      </dsp:txXfrm>
    </dsp:sp>
    <dsp:sp modelId="{4C31D939-53BF-44C6-8091-AC6DA5FEC6ED}">
      <dsp:nvSpPr>
        <dsp:cNvPr id="0" name=""/>
        <dsp:cNvSpPr/>
      </dsp:nvSpPr>
      <dsp:spPr>
        <a:xfrm>
          <a:off x="4883031" y="2993541"/>
          <a:ext cx="1541070" cy="1355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 Project</a:t>
          </a:r>
        </a:p>
      </dsp:txBody>
      <dsp:txXfrm>
        <a:off x="4922733" y="3033243"/>
        <a:ext cx="1461666" cy="1276139"/>
      </dsp:txXfrm>
    </dsp:sp>
    <dsp:sp modelId="{BABD367D-78DB-4C44-ABD3-27141F1006DD}">
      <dsp:nvSpPr>
        <dsp:cNvPr id="0" name=""/>
        <dsp:cNvSpPr/>
      </dsp:nvSpPr>
      <dsp:spPr>
        <a:xfrm>
          <a:off x="6488826" y="2993541"/>
          <a:ext cx="1541070" cy="13555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kern="1200">
              <a:latin typeface="Calibri Light" panose="020F0302020204030204"/>
            </a:rPr>
            <a:t> Project</a:t>
          </a:r>
        </a:p>
      </dsp:txBody>
      <dsp:txXfrm>
        <a:off x="6528528" y="3033243"/>
        <a:ext cx="1461666" cy="1276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38C93-5E1C-4341-A9B4-436AEA20B5C2}">
      <dsp:nvSpPr>
        <dsp:cNvPr id="0" name=""/>
        <dsp:cNvSpPr/>
      </dsp:nvSpPr>
      <dsp:spPr>
        <a:xfrm rot="5400000">
          <a:off x="-236795" y="238852"/>
          <a:ext cx="1578634" cy="1105044"/>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0</a:t>
          </a:r>
        </a:p>
      </dsp:txBody>
      <dsp:txXfrm rot="-5400000">
        <a:off x="0" y="554579"/>
        <a:ext cx="1105044" cy="473590"/>
      </dsp:txXfrm>
    </dsp:sp>
    <dsp:sp modelId="{DDE49FF3-A229-47F5-BB9B-4D52A4EA48E3}">
      <dsp:nvSpPr>
        <dsp:cNvPr id="0" name=""/>
        <dsp:cNvSpPr/>
      </dsp:nvSpPr>
      <dsp:spPr>
        <a:xfrm rot="5400000">
          <a:off x="3492278" y="-2385176"/>
          <a:ext cx="1026112" cy="5800580"/>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Project Based</a:t>
          </a:r>
        </a:p>
      </dsp:txBody>
      <dsp:txXfrm rot="-5400000">
        <a:off x="1105045" y="52148"/>
        <a:ext cx="5750489" cy="925930"/>
      </dsp:txXfrm>
    </dsp:sp>
    <dsp:sp modelId="{2F912EE4-2E39-4502-AF75-BE37E9A6BB03}">
      <dsp:nvSpPr>
        <dsp:cNvPr id="0" name=""/>
        <dsp:cNvSpPr/>
      </dsp:nvSpPr>
      <dsp:spPr>
        <a:xfrm rot="5400000">
          <a:off x="-236795" y="1623146"/>
          <a:ext cx="1578634" cy="1105044"/>
        </a:xfrm>
        <a:prstGeom prst="chevron">
          <a:avLst/>
        </a:prstGeom>
        <a:solidFill>
          <a:schemeClr val="accent5">
            <a:hueOff val="1606545"/>
            <a:satOff val="-24142"/>
            <a:lumOff val="-10000"/>
            <a:alphaOff val="0"/>
          </a:schemeClr>
        </a:solidFill>
        <a:ln w="25400" cap="flat" cmpd="sng" algn="ctr">
          <a:solidFill>
            <a:schemeClr val="accent5">
              <a:hueOff val="1606545"/>
              <a:satOff val="-24142"/>
              <a:lumOff val="-10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1</a:t>
          </a:r>
        </a:p>
      </dsp:txBody>
      <dsp:txXfrm rot="-5400000">
        <a:off x="0" y="1938873"/>
        <a:ext cx="1105044" cy="473590"/>
      </dsp:txXfrm>
    </dsp:sp>
    <dsp:sp modelId="{E696BD9E-4F9C-4DB6-9DFF-9D3656A4C7A6}">
      <dsp:nvSpPr>
        <dsp:cNvPr id="0" name=""/>
        <dsp:cNvSpPr/>
      </dsp:nvSpPr>
      <dsp:spPr>
        <a:xfrm rot="5400000">
          <a:off x="3492278" y="-1000882"/>
          <a:ext cx="1026112" cy="5800580"/>
        </a:xfrm>
        <a:prstGeom prst="round2SameRect">
          <a:avLst/>
        </a:prstGeom>
        <a:solidFill>
          <a:schemeClr val="lt1">
            <a:alpha val="90000"/>
            <a:hueOff val="0"/>
            <a:satOff val="0"/>
            <a:lumOff val="0"/>
            <a:alphaOff val="0"/>
          </a:schemeClr>
        </a:solidFill>
        <a:ln w="25400" cap="flat" cmpd="sng" algn="ctr">
          <a:solidFill>
            <a:schemeClr val="accent5">
              <a:hueOff val="1606545"/>
              <a:satOff val="-24142"/>
              <a:lumOff val="-10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Strategic Capability Map</a:t>
          </a:r>
        </a:p>
      </dsp:txBody>
      <dsp:txXfrm rot="-5400000">
        <a:off x="1105045" y="1436442"/>
        <a:ext cx="5750489" cy="925930"/>
      </dsp:txXfrm>
    </dsp:sp>
    <dsp:sp modelId="{EF638E26-8B02-403F-82C4-E7623FED6A2F}">
      <dsp:nvSpPr>
        <dsp:cNvPr id="0" name=""/>
        <dsp:cNvSpPr/>
      </dsp:nvSpPr>
      <dsp:spPr>
        <a:xfrm rot="5400000">
          <a:off x="-236795" y="3007440"/>
          <a:ext cx="1578634" cy="1105044"/>
        </a:xfrm>
        <a:prstGeom prst="chevron">
          <a:avLst/>
        </a:prstGeom>
        <a:solidFill>
          <a:schemeClr val="accent5">
            <a:hueOff val="3213089"/>
            <a:satOff val="-48285"/>
            <a:lumOff val="-20000"/>
            <a:alphaOff val="0"/>
          </a:schemeClr>
        </a:solidFill>
        <a:ln w="25400" cap="flat" cmpd="sng" algn="ctr">
          <a:solidFill>
            <a:schemeClr val="accent5">
              <a:hueOff val="3213089"/>
              <a:satOff val="-48285"/>
              <a:lumOff val="-20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2</a:t>
          </a:r>
        </a:p>
      </dsp:txBody>
      <dsp:txXfrm rot="-5400000">
        <a:off x="0" y="3323167"/>
        <a:ext cx="1105044" cy="473590"/>
      </dsp:txXfrm>
    </dsp:sp>
    <dsp:sp modelId="{F46537A2-0036-4AB1-885F-521586716D32}">
      <dsp:nvSpPr>
        <dsp:cNvPr id="0" name=""/>
        <dsp:cNvSpPr/>
      </dsp:nvSpPr>
      <dsp:spPr>
        <a:xfrm rot="5400000">
          <a:off x="3492278" y="383411"/>
          <a:ext cx="1026112" cy="5800580"/>
        </a:xfrm>
        <a:prstGeom prst="round2SameRect">
          <a:avLst/>
        </a:prstGeom>
        <a:solidFill>
          <a:schemeClr val="lt1">
            <a:alpha val="90000"/>
            <a:hueOff val="0"/>
            <a:satOff val="0"/>
            <a:lumOff val="0"/>
            <a:alphaOff val="0"/>
          </a:schemeClr>
        </a:solidFill>
        <a:ln w="25400" cap="flat" cmpd="sng" algn="ctr">
          <a:solidFill>
            <a:schemeClr val="accent5">
              <a:hueOff val="3213089"/>
              <a:satOff val="-48285"/>
              <a:lumOff val="-20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a:t>Strategic Technology Map</a:t>
          </a:r>
        </a:p>
      </dsp:txBody>
      <dsp:txXfrm rot="-5400000">
        <a:off x="1105045" y="2820736"/>
        <a:ext cx="5750489" cy="925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E69BF-576C-46EA-B949-4FF3DC64BE08}">
      <dsp:nvSpPr>
        <dsp:cNvPr id="0" name=""/>
        <dsp:cNvSpPr/>
      </dsp:nvSpPr>
      <dsp:spPr>
        <a:xfrm rot="5400000">
          <a:off x="-236795" y="238852"/>
          <a:ext cx="1578634" cy="1105044"/>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0</a:t>
          </a:r>
        </a:p>
      </dsp:txBody>
      <dsp:txXfrm rot="-5400000">
        <a:off x="0" y="554579"/>
        <a:ext cx="1105044" cy="473590"/>
      </dsp:txXfrm>
    </dsp:sp>
    <dsp:sp modelId="{0A474082-37AD-4057-BF9D-8A4DFB18958B}">
      <dsp:nvSpPr>
        <dsp:cNvPr id="0" name=""/>
        <dsp:cNvSpPr/>
      </dsp:nvSpPr>
      <dsp:spPr>
        <a:xfrm rot="5400000">
          <a:off x="2082577" y="-975475"/>
          <a:ext cx="1026112" cy="298117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Project Success</a:t>
          </a:r>
        </a:p>
      </dsp:txBody>
      <dsp:txXfrm rot="-5400000">
        <a:off x="1105044" y="52149"/>
        <a:ext cx="2931088" cy="925930"/>
      </dsp:txXfrm>
    </dsp:sp>
    <dsp:sp modelId="{C71A3472-80AD-46AC-8D9A-E922CA20106D}">
      <dsp:nvSpPr>
        <dsp:cNvPr id="0" name=""/>
        <dsp:cNvSpPr/>
      </dsp:nvSpPr>
      <dsp:spPr>
        <a:xfrm rot="5400000">
          <a:off x="-236795" y="1623146"/>
          <a:ext cx="1578634" cy="1105044"/>
        </a:xfrm>
        <a:prstGeom prst="chevron">
          <a:avLst/>
        </a:prstGeom>
        <a:solidFill>
          <a:schemeClr val="accent5">
            <a:hueOff val="1606545"/>
            <a:satOff val="-24142"/>
            <a:lumOff val="-10000"/>
            <a:alphaOff val="0"/>
          </a:schemeClr>
        </a:solidFill>
        <a:ln w="25400" cap="flat" cmpd="sng" algn="ctr">
          <a:solidFill>
            <a:schemeClr val="accent5">
              <a:hueOff val="1606545"/>
              <a:satOff val="-24142"/>
              <a:lumOff val="-10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1</a:t>
          </a:r>
        </a:p>
      </dsp:txBody>
      <dsp:txXfrm rot="-5400000">
        <a:off x="0" y="1938873"/>
        <a:ext cx="1105044" cy="473590"/>
      </dsp:txXfrm>
    </dsp:sp>
    <dsp:sp modelId="{4DB07981-D98D-4614-AE6C-A269DA0F9159}">
      <dsp:nvSpPr>
        <dsp:cNvPr id="0" name=""/>
        <dsp:cNvSpPr/>
      </dsp:nvSpPr>
      <dsp:spPr>
        <a:xfrm rot="5400000">
          <a:off x="2082577" y="408818"/>
          <a:ext cx="1026112" cy="2981179"/>
        </a:xfrm>
        <a:prstGeom prst="round2SameRect">
          <a:avLst/>
        </a:prstGeom>
        <a:solidFill>
          <a:schemeClr val="lt1">
            <a:alpha val="90000"/>
            <a:hueOff val="0"/>
            <a:satOff val="0"/>
            <a:lumOff val="0"/>
            <a:alphaOff val="0"/>
          </a:schemeClr>
        </a:solidFill>
        <a:ln w="25400" cap="flat" cmpd="sng" algn="ctr">
          <a:solidFill>
            <a:schemeClr val="accent5">
              <a:hueOff val="1606545"/>
              <a:satOff val="-24142"/>
              <a:lumOff val="-10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a:t>Institution Capabilities</a:t>
          </a:r>
        </a:p>
      </dsp:txBody>
      <dsp:txXfrm rot="-5400000">
        <a:off x="1105044" y="1436443"/>
        <a:ext cx="2931088" cy="925930"/>
      </dsp:txXfrm>
    </dsp:sp>
    <dsp:sp modelId="{A8515B31-F9EA-4D7F-BCA4-CCFA0C34CA83}">
      <dsp:nvSpPr>
        <dsp:cNvPr id="0" name=""/>
        <dsp:cNvSpPr/>
      </dsp:nvSpPr>
      <dsp:spPr>
        <a:xfrm rot="5400000">
          <a:off x="-236795" y="3007440"/>
          <a:ext cx="1578634" cy="1105044"/>
        </a:xfrm>
        <a:prstGeom prst="chevron">
          <a:avLst/>
        </a:prstGeom>
        <a:solidFill>
          <a:schemeClr val="accent5">
            <a:hueOff val="3213089"/>
            <a:satOff val="-48285"/>
            <a:lumOff val="-20000"/>
            <a:alphaOff val="0"/>
          </a:schemeClr>
        </a:solidFill>
        <a:ln w="25400" cap="flat" cmpd="sng" algn="ctr">
          <a:solidFill>
            <a:schemeClr val="accent5">
              <a:hueOff val="3213089"/>
              <a:satOff val="-48285"/>
              <a:lumOff val="-2000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2</a:t>
          </a:r>
        </a:p>
      </dsp:txBody>
      <dsp:txXfrm rot="-5400000">
        <a:off x="0" y="3323167"/>
        <a:ext cx="1105044" cy="473590"/>
      </dsp:txXfrm>
    </dsp:sp>
    <dsp:sp modelId="{9B90F86D-C901-4344-A883-9B629865FC8E}">
      <dsp:nvSpPr>
        <dsp:cNvPr id="0" name=""/>
        <dsp:cNvSpPr/>
      </dsp:nvSpPr>
      <dsp:spPr>
        <a:xfrm rot="5400000">
          <a:off x="2082577" y="1793111"/>
          <a:ext cx="1026112" cy="2981179"/>
        </a:xfrm>
        <a:prstGeom prst="round2SameRect">
          <a:avLst/>
        </a:prstGeom>
        <a:solidFill>
          <a:schemeClr val="lt1">
            <a:alpha val="90000"/>
            <a:hueOff val="0"/>
            <a:satOff val="0"/>
            <a:lumOff val="0"/>
            <a:alphaOff val="0"/>
          </a:schemeClr>
        </a:solidFill>
        <a:ln w="25400" cap="flat" cmpd="sng" algn="ctr">
          <a:solidFill>
            <a:schemeClr val="accent5">
              <a:hueOff val="3213089"/>
              <a:satOff val="-48285"/>
              <a:lumOff val="-2000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Technology Capabilities</a:t>
          </a:r>
        </a:p>
      </dsp:txBody>
      <dsp:txXfrm rot="-5400000">
        <a:off x="1105044" y="2820736"/>
        <a:ext cx="2931088" cy="925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B2A8A-72E6-4453-B4CB-D7A7A203E3E3}">
      <dsp:nvSpPr>
        <dsp:cNvPr id="0" name=""/>
        <dsp:cNvSpPr/>
      </dsp:nvSpPr>
      <dsp:spPr>
        <a:xfrm>
          <a:off x="4208106" y="3126485"/>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737A3-658E-4488-8FF1-FA754B97DFCC}">
      <dsp:nvSpPr>
        <dsp:cNvPr id="0" name=""/>
        <dsp:cNvSpPr/>
      </dsp:nvSpPr>
      <dsp:spPr>
        <a:xfrm>
          <a:off x="3992623" y="3230216"/>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62FC30-33D6-469C-A138-F13298DB4212}">
      <dsp:nvSpPr>
        <dsp:cNvPr id="0" name=""/>
        <dsp:cNvSpPr/>
      </dsp:nvSpPr>
      <dsp:spPr>
        <a:xfrm>
          <a:off x="3766852" y="3312152"/>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507EBC-9051-4747-9D77-82082A9C564A}">
      <dsp:nvSpPr>
        <dsp:cNvPr id="0" name=""/>
        <dsp:cNvSpPr/>
      </dsp:nvSpPr>
      <dsp:spPr>
        <a:xfrm>
          <a:off x="5242653" y="1925702"/>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079977-403F-4658-B2C3-C749EC22D121}">
      <dsp:nvSpPr>
        <dsp:cNvPr id="0" name=""/>
        <dsp:cNvSpPr/>
      </dsp:nvSpPr>
      <dsp:spPr>
        <a:xfrm>
          <a:off x="5155774" y="2136797"/>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361870-9D3A-43CE-B4D8-FBFF3A27376A}">
      <dsp:nvSpPr>
        <dsp:cNvPr id="0" name=""/>
        <dsp:cNvSpPr/>
      </dsp:nvSpPr>
      <dsp:spPr>
        <a:xfrm>
          <a:off x="5094044" y="336632"/>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08BA75-B99E-4332-9303-97A76730A550}">
      <dsp:nvSpPr>
        <dsp:cNvPr id="0" name=""/>
        <dsp:cNvSpPr/>
      </dsp:nvSpPr>
      <dsp:spPr>
        <a:xfrm>
          <a:off x="5252941" y="235726"/>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85A15-A9D4-4CF6-9D4A-A70992AC2554}">
      <dsp:nvSpPr>
        <dsp:cNvPr id="0" name=""/>
        <dsp:cNvSpPr/>
      </dsp:nvSpPr>
      <dsp:spPr>
        <a:xfrm>
          <a:off x="5411838" y="134820"/>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313048-CF59-47CF-93F1-8E93AD088C81}">
      <dsp:nvSpPr>
        <dsp:cNvPr id="0" name=""/>
        <dsp:cNvSpPr/>
      </dsp:nvSpPr>
      <dsp:spPr>
        <a:xfrm>
          <a:off x="5570736" y="235726"/>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8D20DB-1089-467B-9E8D-7E3DBB4D9837}">
      <dsp:nvSpPr>
        <dsp:cNvPr id="0" name=""/>
        <dsp:cNvSpPr/>
      </dsp:nvSpPr>
      <dsp:spPr>
        <a:xfrm>
          <a:off x="5729633" y="336632"/>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1DA550-31C3-47C7-BEBC-85257B0E59DF}">
      <dsp:nvSpPr>
        <dsp:cNvPr id="0" name=""/>
        <dsp:cNvSpPr/>
      </dsp:nvSpPr>
      <dsp:spPr>
        <a:xfrm>
          <a:off x="5411838" y="347530"/>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0E3BA6-FB11-4781-A41D-2836DBD1EFDE}">
      <dsp:nvSpPr>
        <dsp:cNvPr id="0" name=""/>
        <dsp:cNvSpPr/>
      </dsp:nvSpPr>
      <dsp:spPr>
        <a:xfrm>
          <a:off x="5411838" y="560643"/>
          <a:ext cx="114314" cy="114314"/>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6D134A-0DA1-4859-B2D3-A2226C7170C1}">
      <dsp:nvSpPr>
        <dsp:cNvPr id="0" name=""/>
        <dsp:cNvSpPr/>
      </dsp:nvSpPr>
      <dsp:spPr>
        <a:xfrm>
          <a:off x="3209569" y="3555380"/>
          <a:ext cx="2465764" cy="6611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92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Digital Moments</a:t>
          </a:r>
        </a:p>
      </dsp:txBody>
      <dsp:txXfrm>
        <a:off x="3241843" y="3587654"/>
        <a:ext cx="2401216" cy="596589"/>
      </dsp:txXfrm>
    </dsp:sp>
    <dsp:sp modelId="{DDBABB5E-75AE-46FF-8C74-3F8B70A828A6}">
      <dsp:nvSpPr>
        <dsp:cNvPr id="0" name=""/>
        <dsp:cNvSpPr/>
      </dsp:nvSpPr>
      <dsp:spPr>
        <a:xfrm>
          <a:off x="2525968" y="2907159"/>
          <a:ext cx="1143145" cy="114306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 val="96000"/>
            </a:schemeClr>
          </a:solidFill>
          <a:prstDash val="solid"/>
        </a:ln>
        <a:effectLst/>
      </dsp:spPr>
      <dsp:style>
        <a:lnRef idx="2">
          <a:scrgbClr r="0" g="0" b="0"/>
        </a:lnRef>
        <a:fillRef idx="1">
          <a:scrgbClr r="0" g="0" b="0"/>
        </a:fillRef>
        <a:effectRef idx="0">
          <a:scrgbClr r="0" g="0" b="0"/>
        </a:effectRef>
        <a:fontRef idx="minor"/>
      </dsp:style>
    </dsp:sp>
    <dsp:sp modelId="{665E38DB-6D01-42E0-8FDC-C456452DDA08}">
      <dsp:nvSpPr>
        <dsp:cNvPr id="0" name=""/>
        <dsp:cNvSpPr/>
      </dsp:nvSpPr>
      <dsp:spPr>
        <a:xfrm>
          <a:off x="4795683" y="2696871"/>
          <a:ext cx="2465764" cy="6611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92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Jobs to get done</a:t>
          </a:r>
        </a:p>
      </dsp:txBody>
      <dsp:txXfrm>
        <a:off x="4827957" y="2729145"/>
        <a:ext cx="2401216" cy="596589"/>
      </dsp:txXfrm>
    </dsp:sp>
    <dsp:sp modelId="{D28A3377-13A4-4E9D-A67B-C94F5C3417DB}">
      <dsp:nvSpPr>
        <dsp:cNvPr id="0" name=""/>
        <dsp:cNvSpPr/>
      </dsp:nvSpPr>
      <dsp:spPr>
        <a:xfrm>
          <a:off x="4112082" y="2048650"/>
          <a:ext cx="1143145" cy="114306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B26F47-0F67-4E2F-9B12-9AA426C2179F}">
      <dsp:nvSpPr>
        <dsp:cNvPr id="0" name=""/>
        <dsp:cNvSpPr/>
      </dsp:nvSpPr>
      <dsp:spPr>
        <a:xfrm>
          <a:off x="5523867" y="1394778"/>
          <a:ext cx="2465764" cy="6611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192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Strategic Technology Maps</a:t>
          </a:r>
        </a:p>
      </dsp:txBody>
      <dsp:txXfrm>
        <a:off x="5556141" y="1427052"/>
        <a:ext cx="2401216" cy="596589"/>
      </dsp:txXfrm>
    </dsp:sp>
    <dsp:sp modelId="{3C26D8E4-1843-449C-8187-C1E4E2A6A62C}">
      <dsp:nvSpPr>
        <dsp:cNvPr id="0" name=""/>
        <dsp:cNvSpPr/>
      </dsp:nvSpPr>
      <dsp:spPr>
        <a:xfrm>
          <a:off x="4840266" y="746557"/>
          <a:ext cx="1143145" cy="114306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7CFED-9D36-4DD3-A1EF-CE91965E3FEC}">
      <dsp:nvSpPr>
        <dsp:cNvPr id="0" name=""/>
        <dsp:cNvSpPr/>
      </dsp:nvSpPr>
      <dsp:spPr>
        <a:xfrm>
          <a:off x="1061437" y="510895"/>
          <a:ext cx="1141382" cy="114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A4B343-79C2-4EA4-B6EF-B9B1D403A05B}">
      <dsp:nvSpPr>
        <dsp:cNvPr id="0" name=""/>
        <dsp:cNvSpPr/>
      </dsp:nvSpPr>
      <dsp:spPr>
        <a:xfrm>
          <a:off x="1582" y="1788632"/>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CA" sz="3100" kern="1200"/>
            <a:t>Plan</a:t>
          </a:r>
          <a:endParaRPr lang="en-US" sz="3100" kern="1200"/>
        </a:p>
      </dsp:txBody>
      <dsp:txXfrm>
        <a:off x="1582" y="1788632"/>
        <a:ext cx="3261093" cy="489164"/>
      </dsp:txXfrm>
    </dsp:sp>
    <dsp:sp modelId="{1F287BD4-944D-4278-AB9F-76A3222FAA9B}">
      <dsp:nvSpPr>
        <dsp:cNvPr id="0" name=""/>
        <dsp:cNvSpPr/>
      </dsp:nvSpPr>
      <dsp:spPr>
        <a:xfrm>
          <a:off x="1582" y="2341216"/>
          <a:ext cx="3261093" cy="134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CA" sz="1700" kern="1200"/>
            <a:t>Estimate Cost &amp; Effort</a:t>
          </a:r>
        </a:p>
        <a:p>
          <a:pPr marL="0" lvl="0" indent="0" algn="ctr" defTabSz="755650">
            <a:lnSpc>
              <a:spcPct val="100000"/>
            </a:lnSpc>
            <a:spcBef>
              <a:spcPct val="0"/>
            </a:spcBef>
            <a:spcAft>
              <a:spcPct val="35000"/>
            </a:spcAft>
            <a:buNone/>
          </a:pPr>
          <a:r>
            <a:rPr lang="en-CA" sz="1700" kern="1200"/>
            <a:t>Project Proposal</a:t>
          </a:r>
          <a:endParaRPr lang="en-US" sz="1700" kern="1200"/>
        </a:p>
        <a:p>
          <a:pPr marL="0" lvl="0" indent="0" algn="ctr" defTabSz="755650">
            <a:lnSpc>
              <a:spcPct val="100000"/>
            </a:lnSpc>
            <a:spcBef>
              <a:spcPct val="0"/>
            </a:spcBef>
            <a:spcAft>
              <a:spcPct val="35000"/>
            </a:spcAft>
            <a:buNone/>
          </a:pPr>
          <a:r>
            <a:rPr lang="en-CA" sz="1700" kern="1200"/>
            <a:t>Acquire Funding</a:t>
          </a:r>
        </a:p>
        <a:p>
          <a:pPr marL="0" lvl="0" indent="0" algn="ctr" defTabSz="755650">
            <a:lnSpc>
              <a:spcPct val="100000"/>
            </a:lnSpc>
            <a:spcBef>
              <a:spcPct val="0"/>
            </a:spcBef>
            <a:spcAft>
              <a:spcPct val="35000"/>
            </a:spcAft>
            <a:buNone/>
          </a:pPr>
          <a:endParaRPr lang="en-US" sz="1700" kern="1200"/>
        </a:p>
      </dsp:txBody>
      <dsp:txXfrm>
        <a:off x="1582" y="2341216"/>
        <a:ext cx="3261093" cy="1340692"/>
      </dsp:txXfrm>
    </dsp:sp>
    <dsp:sp modelId="{63ED4870-CA0C-4E79-9974-90386C52A8AC}">
      <dsp:nvSpPr>
        <dsp:cNvPr id="0" name=""/>
        <dsp:cNvSpPr/>
      </dsp:nvSpPr>
      <dsp:spPr>
        <a:xfrm>
          <a:off x="4893223" y="510895"/>
          <a:ext cx="1141382" cy="114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123F7E-574B-4E49-B743-5036F27A56DA}">
      <dsp:nvSpPr>
        <dsp:cNvPr id="0" name=""/>
        <dsp:cNvSpPr/>
      </dsp:nvSpPr>
      <dsp:spPr>
        <a:xfrm>
          <a:off x="3833367" y="1788632"/>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CA" sz="3100" kern="1200"/>
            <a:t>Build</a:t>
          </a:r>
          <a:endParaRPr lang="en-US" sz="3100" kern="1200"/>
        </a:p>
      </dsp:txBody>
      <dsp:txXfrm>
        <a:off x="3833367" y="1788632"/>
        <a:ext cx="3261093" cy="489164"/>
      </dsp:txXfrm>
    </dsp:sp>
    <dsp:sp modelId="{37D7771C-7753-4C77-B790-A482FCDB9FCB}">
      <dsp:nvSpPr>
        <dsp:cNvPr id="0" name=""/>
        <dsp:cNvSpPr/>
      </dsp:nvSpPr>
      <dsp:spPr>
        <a:xfrm>
          <a:off x="3833367" y="2341216"/>
          <a:ext cx="3261093" cy="134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CA" sz="1700" kern="1200"/>
            <a:t>Finalize Solution</a:t>
          </a:r>
          <a:endParaRPr lang="en-US" sz="1700" kern="1200"/>
        </a:p>
        <a:p>
          <a:pPr marL="0" lvl="0" indent="0" algn="ctr" defTabSz="755650">
            <a:lnSpc>
              <a:spcPct val="100000"/>
            </a:lnSpc>
            <a:spcBef>
              <a:spcPct val="0"/>
            </a:spcBef>
            <a:spcAft>
              <a:spcPct val="35000"/>
            </a:spcAft>
            <a:buNone/>
          </a:pPr>
          <a:r>
            <a:rPr lang="en-CA" sz="1700" kern="1200"/>
            <a:t>Implement</a:t>
          </a:r>
        </a:p>
        <a:p>
          <a:pPr marL="0" lvl="0" indent="0" algn="ctr" defTabSz="755650">
            <a:lnSpc>
              <a:spcPct val="100000"/>
            </a:lnSpc>
            <a:spcBef>
              <a:spcPct val="0"/>
            </a:spcBef>
            <a:spcAft>
              <a:spcPct val="35000"/>
            </a:spcAft>
            <a:buNone/>
          </a:pPr>
          <a:r>
            <a:rPr lang="en-US" sz="1700" kern="1200"/>
            <a:t>Define Support</a:t>
          </a:r>
        </a:p>
      </dsp:txBody>
      <dsp:txXfrm>
        <a:off x="3833367" y="2341216"/>
        <a:ext cx="3261093" cy="1340692"/>
      </dsp:txXfrm>
    </dsp:sp>
    <dsp:sp modelId="{CEBBCC03-9D3A-491F-AF39-19C9413AF73A}">
      <dsp:nvSpPr>
        <dsp:cNvPr id="0" name=""/>
        <dsp:cNvSpPr/>
      </dsp:nvSpPr>
      <dsp:spPr>
        <a:xfrm>
          <a:off x="8725008" y="510895"/>
          <a:ext cx="1141382" cy="114138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B48663-97F5-4814-9F04-7E70FC7AA7C5}">
      <dsp:nvSpPr>
        <dsp:cNvPr id="0" name=""/>
        <dsp:cNvSpPr/>
      </dsp:nvSpPr>
      <dsp:spPr>
        <a:xfrm>
          <a:off x="7665152" y="1788632"/>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defRPr b="1"/>
          </a:pPr>
          <a:r>
            <a:rPr lang="en-CA" sz="3100" kern="1200" dirty="0"/>
            <a:t>Run (Maintain)</a:t>
          </a:r>
          <a:endParaRPr lang="en-US" sz="3100" kern="1200" dirty="0"/>
        </a:p>
      </dsp:txBody>
      <dsp:txXfrm>
        <a:off x="7665152" y="1788632"/>
        <a:ext cx="3261093" cy="489164"/>
      </dsp:txXfrm>
    </dsp:sp>
    <dsp:sp modelId="{77524865-EC9F-4EC4-8347-38F1F4BF366D}">
      <dsp:nvSpPr>
        <dsp:cNvPr id="0" name=""/>
        <dsp:cNvSpPr/>
      </dsp:nvSpPr>
      <dsp:spPr>
        <a:xfrm>
          <a:off x="7665152" y="2341216"/>
          <a:ext cx="3261093" cy="1340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CA" sz="1700" kern="1200"/>
            <a:t>Minor enhancements, fixes, and upgrades</a:t>
          </a:r>
          <a:endParaRPr lang="en-US" sz="1700" kern="1200"/>
        </a:p>
        <a:p>
          <a:pPr marL="0" lvl="0" indent="0" algn="ctr" defTabSz="755650">
            <a:lnSpc>
              <a:spcPct val="100000"/>
            </a:lnSpc>
            <a:spcBef>
              <a:spcPct val="0"/>
            </a:spcBef>
            <a:spcAft>
              <a:spcPct val="35000"/>
            </a:spcAft>
            <a:buNone/>
          </a:pPr>
          <a:r>
            <a:rPr lang="en-CA" sz="1700" kern="1200"/>
            <a:t>Support customer</a:t>
          </a:r>
          <a:endParaRPr lang="en-US" sz="1700" kern="1200"/>
        </a:p>
      </dsp:txBody>
      <dsp:txXfrm>
        <a:off x="7665152" y="2341216"/>
        <a:ext cx="3261093" cy="13406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42FCC-42B0-4559-A085-5DC2731C57A6}"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0698C-7A41-402E-A897-8C54948DEB97}" type="slidenum">
              <a:rPr lang="en-US" smtClean="0"/>
              <a:t>‹#›</a:t>
            </a:fld>
            <a:endParaRPr lang="en-US"/>
          </a:p>
        </p:txBody>
      </p:sp>
    </p:spTree>
    <p:extLst>
      <p:ext uri="{BB962C8B-B14F-4D97-AF65-F5344CB8AC3E}">
        <p14:creationId xmlns:p14="http://schemas.microsoft.com/office/powerpoint/2010/main" val="1990457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D0698C-7A41-402E-A897-8C54948DEB97}" type="slidenum">
              <a:rPr lang="en-US" smtClean="0"/>
              <a:t>4</a:t>
            </a:fld>
            <a:endParaRPr lang="en-US"/>
          </a:p>
        </p:txBody>
      </p:sp>
    </p:spTree>
    <p:extLst>
      <p:ext uri="{BB962C8B-B14F-4D97-AF65-F5344CB8AC3E}">
        <p14:creationId xmlns:p14="http://schemas.microsoft.com/office/powerpoint/2010/main" val="71920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Goal of the cycle is to make success repeatable, while maintaining independence.</a:t>
            </a:r>
            <a:endParaRPr lang="en-US" dirty="0"/>
          </a:p>
        </p:txBody>
      </p:sp>
      <p:sp>
        <p:nvSpPr>
          <p:cNvPr id="4" name="Slide Number Placeholder 3"/>
          <p:cNvSpPr>
            <a:spLocks noGrp="1"/>
          </p:cNvSpPr>
          <p:nvPr>
            <p:ph type="sldNum" sz="quarter" idx="5"/>
          </p:nvPr>
        </p:nvSpPr>
        <p:spPr/>
        <p:txBody>
          <a:bodyPr/>
          <a:lstStyle/>
          <a:p>
            <a:fld id="{27D0698C-7A41-402E-A897-8C54948DEB97}" type="slidenum">
              <a:rPr lang="en-US" smtClean="0"/>
              <a:t>39</a:t>
            </a:fld>
            <a:endParaRPr lang="en-US"/>
          </a:p>
        </p:txBody>
      </p:sp>
    </p:spTree>
    <p:extLst>
      <p:ext uri="{BB962C8B-B14F-4D97-AF65-F5344CB8AC3E}">
        <p14:creationId xmlns:p14="http://schemas.microsoft.com/office/powerpoint/2010/main" val="3781791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Problem: Projects don't last forever, but the code and technology does.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Part 3: Role of Governance in the long-term, AFTER the project is 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27D0698C-7A41-402E-A897-8C54948DEB97}" type="slidenum">
              <a:rPr lang="en-US" smtClean="0"/>
              <a:t>40</a:t>
            </a:fld>
            <a:endParaRPr lang="en-US"/>
          </a:p>
        </p:txBody>
      </p:sp>
    </p:spTree>
    <p:extLst>
      <p:ext uri="{BB962C8B-B14F-4D97-AF65-F5344CB8AC3E}">
        <p14:creationId xmlns:p14="http://schemas.microsoft.com/office/powerpoint/2010/main" val="411524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Light"/>
              </a:rPr>
              <a:t>Act 3: Governance, Standardization, and Awareness (Influence)</a:t>
            </a:r>
            <a:endParaRPr lang="en-US"/>
          </a:p>
        </p:txBody>
      </p:sp>
      <p:sp>
        <p:nvSpPr>
          <p:cNvPr id="4" name="Slide Number Placeholder 3"/>
          <p:cNvSpPr>
            <a:spLocks noGrp="1"/>
          </p:cNvSpPr>
          <p:nvPr>
            <p:ph type="sldNum" sz="quarter" idx="5"/>
          </p:nvPr>
        </p:nvSpPr>
        <p:spPr/>
        <p:txBody>
          <a:bodyPr/>
          <a:lstStyle/>
          <a:p>
            <a:fld id="{27D0698C-7A41-402E-A897-8C54948DEB97}" type="slidenum">
              <a:rPr lang="en-US" smtClean="0"/>
              <a:t>41</a:t>
            </a:fld>
            <a:endParaRPr lang="en-US"/>
          </a:p>
        </p:txBody>
      </p:sp>
    </p:spTree>
    <p:extLst>
      <p:ext uri="{BB962C8B-B14F-4D97-AF65-F5344CB8AC3E}">
        <p14:creationId xmlns:p14="http://schemas.microsoft.com/office/powerpoint/2010/main" val="345332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5"/>
          </p:nvPr>
        </p:nvSpPr>
        <p:spPr/>
        <p:txBody>
          <a:bodyPr/>
          <a:lstStyle/>
          <a:p>
            <a:fld id="{E5CAA3BD-80D9-415D-B52F-408835EFED83}" type="slidenum">
              <a:rPr lang="en-US" smtClean="0"/>
              <a:t>44</a:t>
            </a:fld>
            <a:endParaRPr lang="en-US"/>
          </a:p>
        </p:txBody>
      </p:sp>
    </p:spTree>
    <p:extLst>
      <p:ext uri="{BB962C8B-B14F-4D97-AF65-F5344CB8AC3E}">
        <p14:creationId xmlns:p14="http://schemas.microsoft.com/office/powerpoint/2010/main" val="2824743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Finance/SIS capabilities mapped to risk (custom, </a:t>
            </a:r>
            <a:r>
              <a:rPr lang="en-US" dirty="0" err="1"/>
              <a:t>modded</a:t>
            </a:r>
            <a:r>
              <a:rPr lang="en-US" dirty="0"/>
              <a:t>, baseline)</a:t>
            </a:r>
          </a:p>
        </p:txBody>
      </p:sp>
      <p:sp>
        <p:nvSpPr>
          <p:cNvPr id="4" name="Slide Number Placeholder 3"/>
          <p:cNvSpPr>
            <a:spLocks noGrp="1"/>
          </p:cNvSpPr>
          <p:nvPr>
            <p:ph type="sldNum" sz="quarter" idx="5"/>
          </p:nvPr>
        </p:nvSpPr>
        <p:spPr/>
        <p:txBody>
          <a:bodyPr/>
          <a:lstStyle/>
          <a:p>
            <a:fld id="{9D378760-39FF-44FD-92BD-B661BDEE27CD}" type="slidenum">
              <a:rPr lang="en-CA" smtClean="0"/>
              <a:t>46</a:t>
            </a:fld>
            <a:endParaRPr lang="en-CA"/>
          </a:p>
        </p:txBody>
      </p:sp>
    </p:spTree>
    <p:extLst>
      <p:ext uri="{BB962C8B-B14F-4D97-AF65-F5344CB8AC3E}">
        <p14:creationId xmlns:p14="http://schemas.microsoft.com/office/powerpoint/2010/main" val="261310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Questions and topics in case we have time</a:t>
            </a:r>
          </a:p>
          <a:p>
            <a:r>
              <a:rPr lang="en-CA"/>
              <a:t>Capability-Driven</a:t>
            </a:r>
          </a:p>
          <a:p>
            <a:r>
              <a:rPr lang="en-CA"/>
              <a:t>Customer-Centric</a:t>
            </a:r>
          </a:p>
          <a:p>
            <a:r>
              <a:rPr lang="en-CA"/>
              <a:t>Handling Exceptions</a:t>
            </a:r>
          </a:p>
          <a:p>
            <a:pPr lvl="1"/>
            <a:r>
              <a:rPr lang="en-CA"/>
              <a:t>Operations &amp; Project Conflict</a:t>
            </a:r>
          </a:p>
          <a:p>
            <a:pPr lvl="1"/>
            <a:r>
              <a:rPr lang="en-CA"/>
              <a:t>“The Next Project” problem</a:t>
            </a:r>
            <a:endParaRPr lang="en-US"/>
          </a:p>
          <a:p>
            <a:endParaRPr lang="en-US"/>
          </a:p>
        </p:txBody>
      </p:sp>
      <p:sp>
        <p:nvSpPr>
          <p:cNvPr id="4" name="Slide Number Placeholder 3"/>
          <p:cNvSpPr>
            <a:spLocks noGrp="1"/>
          </p:cNvSpPr>
          <p:nvPr>
            <p:ph type="sldNum" sz="quarter" idx="5"/>
          </p:nvPr>
        </p:nvSpPr>
        <p:spPr/>
        <p:txBody>
          <a:bodyPr/>
          <a:lstStyle/>
          <a:p>
            <a:fld id="{27D0698C-7A41-402E-A897-8C54948DEB97}" type="slidenum">
              <a:rPr lang="en-US" smtClean="0"/>
              <a:t>51</a:t>
            </a:fld>
            <a:endParaRPr lang="en-US"/>
          </a:p>
        </p:txBody>
      </p:sp>
    </p:spTree>
    <p:extLst>
      <p:ext uri="{BB962C8B-B14F-4D97-AF65-F5344CB8AC3E}">
        <p14:creationId xmlns:p14="http://schemas.microsoft.com/office/powerpoint/2010/main" val="85765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Light"/>
              </a:rPr>
              <a:t>The Problem: Aligning Tactics with Strategy</a:t>
            </a:r>
          </a:p>
          <a:p>
            <a:pPr marL="457200" indent="-457200"/>
            <a:r>
              <a:rPr lang="en-US">
                <a:cs typeface="Calibri" panose="020F0502020204030204"/>
              </a:rPr>
              <a:t>- Strategy (or Vision) set by leadership (I.e. </a:t>
            </a:r>
            <a:r>
              <a:rPr lang="en-US" err="1">
                <a:cs typeface="Calibri" panose="020F0502020204030204"/>
              </a:rPr>
              <a:t>CxO</a:t>
            </a:r>
            <a:r>
              <a:rPr lang="en-US">
                <a:cs typeface="Calibri" panose="020F0502020204030204"/>
              </a:rPr>
              <a:t>, VPs, important initials)</a:t>
            </a:r>
          </a:p>
          <a:p>
            <a:pPr marL="457200" indent="-457200"/>
            <a:r>
              <a:rPr lang="en-US">
                <a:cs typeface="Calibri" panose="020F0502020204030204"/>
              </a:rPr>
              <a:t>- Tactics are supposed to execute on the strategy</a:t>
            </a:r>
          </a:p>
          <a:p>
            <a:pPr marL="457200" indent="-457200"/>
            <a:r>
              <a:rPr lang="en-US">
                <a:cs typeface="Calibri" panose="020F0502020204030204"/>
              </a:rPr>
              <a:t>- But </a:t>
            </a:r>
            <a:r>
              <a:rPr lang="en-US" i="1">
                <a:cs typeface="Calibri" panose="020F0502020204030204"/>
              </a:rPr>
              <a:t>how</a:t>
            </a:r>
            <a:r>
              <a:rPr lang="en-US">
                <a:cs typeface="Calibri" panose="020F0502020204030204"/>
              </a:rPr>
              <a:t> are you supposed to align multiple tactical initiatives (e.g. projects, products, programs) to a strategy when it changes every few years with a change in leadership</a:t>
            </a:r>
          </a:p>
          <a:p>
            <a:endParaRPr lang="en-US"/>
          </a:p>
        </p:txBody>
      </p:sp>
      <p:sp>
        <p:nvSpPr>
          <p:cNvPr id="4" name="Slide Number Placeholder 3"/>
          <p:cNvSpPr>
            <a:spLocks noGrp="1"/>
          </p:cNvSpPr>
          <p:nvPr>
            <p:ph type="sldNum" sz="quarter" idx="5"/>
          </p:nvPr>
        </p:nvSpPr>
        <p:spPr/>
        <p:txBody>
          <a:bodyPr/>
          <a:lstStyle/>
          <a:p>
            <a:fld id="{27D0698C-7A41-402E-A897-8C54948DEB97}" type="slidenum">
              <a:rPr lang="en-US" smtClean="0"/>
              <a:t>6</a:t>
            </a:fld>
            <a:endParaRPr lang="en-US"/>
          </a:p>
        </p:txBody>
      </p:sp>
    </p:spTree>
    <p:extLst>
      <p:ext uri="{BB962C8B-B14F-4D97-AF65-F5344CB8AC3E}">
        <p14:creationId xmlns:p14="http://schemas.microsoft.com/office/powerpoint/2010/main" val="380689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Appreciate the framework, but “how does it work”? To do that, we need to understand the nuance of my nice (higher education)</a:t>
            </a:r>
          </a:p>
        </p:txBody>
      </p:sp>
      <p:sp>
        <p:nvSpPr>
          <p:cNvPr id="4" name="Slide Number Placeholder 3"/>
          <p:cNvSpPr>
            <a:spLocks noGrp="1"/>
          </p:cNvSpPr>
          <p:nvPr>
            <p:ph type="sldNum" sz="quarter" idx="5"/>
          </p:nvPr>
        </p:nvSpPr>
        <p:spPr/>
        <p:txBody>
          <a:bodyPr/>
          <a:lstStyle/>
          <a:p>
            <a:fld id="{27D0698C-7A41-402E-A897-8C54948DEB97}" type="slidenum">
              <a:rPr lang="en-US" smtClean="0"/>
              <a:t>31</a:t>
            </a:fld>
            <a:endParaRPr lang="en-US"/>
          </a:p>
        </p:txBody>
      </p:sp>
    </p:spTree>
    <p:extLst>
      <p:ext uri="{BB962C8B-B14F-4D97-AF65-F5344CB8AC3E}">
        <p14:creationId xmlns:p14="http://schemas.microsoft.com/office/powerpoint/2010/main" val="198283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University Culture Overview</a:t>
            </a:r>
          </a:p>
          <a:p>
            <a:r>
              <a:rPr lang="en-CA" dirty="0"/>
              <a:t>Our product output is research, which demands autonomy. Example lead researcher deciding how to do research</a:t>
            </a:r>
            <a:endParaRPr lang="en-US" dirty="0"/>
          </a:p>
        </p:txBody>
      </p:sp>
      <p:sp>
        <p:nvSpPr>
          <p:cNvPr id="4" name="Slide Number Placeholder 3"/>
          <p:cNvSpPr>
            <a:spLocks noGrp="1"/>
          </p:cNvSpPr>
          <p:nvPr>
            <p:ph type="sldNum" sz="quarter" idx="5"/>
          </p:nvPr>
        </p:nvSpPr>
        <p:spPr/>
        <p:txBody>
          <a:bodyPr/>
          <a:lstStyle/>
          <a:p>
            <a:fld id="{27D0698C-7A41-402E-A897-8C54948DEB97}" type="slidenum">
              <a:rPr lang="en-US" smtClean="0"/>
              <a:t>32</a:t>
            </a:fld>
            <a:endParaRPr lang="en-US"/>
          </a:p>
        </p:txBody>
      </p:sp>
    </p:spTree>
    <p:extLst>
      <p:ext uri="{BB962C8B-B14F-4D97-AF65-F5344CB8AC3E}">
        <p14:creationId xmlns:p14="http://schemas.microsoft.com/office/powerpoint/2010/main" val="1088441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Culture is built on academic freedom and autonomy</a:t>
            </a:r>
            <a:endParaRPr lang="en-US" dirty="0"/>
          </a:p>
        </p:txBody>
      </p:sp>
      <p:sp>
        <p:nvSpPr>
          <p:cNvPr id="4" name="Slide Number Placeholder 3"/>
          <p:cNvSpPr>
            <a:spLocks noGrp="1"/>
          </p:cNvSpPr>
          <p:nvPr>
            <p:ph type="sldNum" sz="quarter" idx="5"/>
          </p:nvPr>
        </p:nvSpPr>
        <p:spPr/>
        <p:txBody>
          <a:bodyPr/>
          <a:lstStyle/>
          <a:p>
            <a:fld id="{27D0698C-7A41-402E-A897-8C54948DEB97}" type="slidenum">
              <a:rPr lang="en-US" smtClean="0"/>
              <a:t>33</a:t>
            </a:fld>
            <a:endParaRPr lang="en-US"/>
          </a:p>
        </p:txBody>
      </p:sp>
    </p:spTree>
    <p:extLst>
      <p:ext uri="{BB962C8B-B14F-4D97-AF65-F5344CB8AC3E}">
        <p14:creationId xmlns:p14="http://schemas.microsoft.com/office/powerpoint/2010/main" val="3763999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How does that translate into administration?</a:t>
            </a:r>
          </a:p>
          <a:p>
            <a:r>
              <a:rPr lang="en-CA"/>
              <a:t>Problem: Project Owner Focused on Their Own Problems</a:t>
            </a:r>
            <a:endParaRPr lang="en-US"/>
          </a:p>
        </p:txBody>
      </p:sp>
      <p:sp>
        <p:nvSpPr>
          <p:cNvPr id="4" name="Slide Number Placeholder 3"/>
          <p:cNvSpPr>
            <a:spLocks noGrp="1"/>
          </p:cNvSpPr>
          <p:nvPr>
            <p:ph type="sldNum" sz="quarter" idx="5"/>
          </p:nvPr>
        </p:nvSpPr>
        <p:spPr/>
        <p:txBody>
          <a:bodyPr/>
          <a:lstStyle/>
          <a:p>
            <a:fld id="{27D0698C-7A41-402E-A897-8C54948DEB97}" type="slidenum">
              <a:rPr lang="en-US" smtClean="0"/>
              <a:t>34</a:t>
            </a:fld>
            <a:endParaRPr lang="en-US"/>
          </a:p>
        </p:txBody>
      </p:sp>
    </p:spTree>
    <p:extLst>
      <p:ext uri="{BB962C8B-B14F-4D97-AF65-F5344CB8AC3E}">
        <p14:creationId xmlns:p14="http://schemas.microsoft.com/office/powerpoint/2010/main" val="3384554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Solution: Represent the University in a 3-way conversation</a:t>
            </a:r>
            <a:endParaRPr lang="en-US" dirty="0"/>
          </a:p>
        </p:txBody>
      </p:sp>
      <p:sp>
        <p:nvSpPr>
          <p:cNvPr id="4" name="Slide Number Placeholder 3"/>
          <p:cNvSpPr>
            <a:spLocks noGrp="1"/>
          </p:cNvSpPr>
          <p:nvPr>
            <p:ph type="sldNum" sz="quarter" idx="5"/>
          </p:nvPr>
        </p:nvSpPr>
        <p:spPr/>
        <p:txBody>
          <a:bodyPr/>
          <a:lstStyle/>
          <a:p>
            <a:fld id="{27D0698C-7A41-402E-A897-8C54948DEB97}" type="slidenum">
              <a:rPr lang="en-US" smtClean="0"/>
              <a:t>35</a:t>
            </a:fld>
            <a:endParaRPr lang="en-US"/>
          </a:p>
        </p:txBody>
      </p:sp>
    </p:spTree>
    <p:extLst>
      <p:ext uri="{BB962C8B-B14F-4D97-AF65-F5344CB8AC3E}">
        <p14:creationId xmlns:p14="http://schemas.microsoft.com/office/powerpoint/2010/main" val="3529481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Architects (ideally) bring everyone together to consider the “bigger picture” and present the issues of ignoring that higher level perspective</a:t>
            </a:r>
            <a:endParaRPr lang="en-US"/>
          </a:p>
        </p:txBody>
      </p:sp>
      <p:sp>
        <p:nvSpPr>
          <p:cNvPr id="4" name="Slide Number Placeholder 3"/>
          <p:cNvSpPr>
            <a:spLocks noGrp="1"/>
          </p:cNvSpPr>
          <p:nvPr>
            <p:ph type="sldNum" sz="quarter" idx="5"/>
          </p:nvPr>
        </p:nvSpPr>
        <p:spPr/>
        <p:txBody>
          <a:bodyPr/>
          <a:lstStyle/>
          <a:p>
            <a:fld id="{27D0698C-7A41-402E-A897-8C54948DEB97}" type="slidenum">
              <a:rPr lang="en-US" smtClean="0"/>
              <a:t>37</a:t>
            </a:fld>
            <a:endParaRPr lang="en-US"/>
          </a:p>
        </p:txBody>
      </p:sp>
    </p:spTree>
    <p:extLst>
      <p:ext uri="{BB962C8B-B14F-4D97-AF65-F5344CB8AC3E}">
        <p14:creationId xmlns:p14="http://schemas.microsoft.com/office/powerpoint/2010/main" val="1345377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Describe role in each phase of project (Plan, Build, and Run)</a:t>
            </a:r>
          </a:p>
          <a:p>
            <a:pPr marL="171450" indent="-171450">
              <a:buFontTx/>
              <a:buChar char="-"/>
            </a:pPr>
            <a:r>
              <a:rPr lang="en-US" dirty="0">
                <a:cs typeface="Calibri"/>
              </a:rPr>
              <a:t>Plan: Pre-Committee Work (Risk Identification), Build Trust</a:t>
            </a:r>
          </a:p>
          <a:p>
            <a:pPr marL="171450" indent="-171450">
              <a:buFontTx/>
              <a:buChar char="-"/>
            </a:pPr>
            <a:r>
              <a:rPr lang="en-US" dirty="0">
                <a:cs typeface="Calibri"/>
              </a:rPr>
              <a:t>Build: Architecture Exceptions and Decisions, Guard Rails / Sandbox</a:t>
            </a:r>
          </a:p>
          <a:p>
            <a:pPr marL="171450" indent="-171450">
              <a:buFontTx/>
              <a:buChar char="-"/>
            </a:pPr>
            <a:r>
              <a:rPr lang="en-US" dirty="0">
                <a:cs typeface="Calibri"/>
              </a:rPr>
              <a:t>Run: TTP, TTO, Inform Next Project</a:t>
            </a:r>
          </a:p>
        </p:txBody>
      </p:sp>
      <p:sp>
        <p:nvSpPr>
          <p:cNvPr id="4" name="Slide Number Placeholder 3"/>
          <p:cNvSpPr>
            <a:spLocks noGrp="1"/>
          </p:cNvSpPr>
          <p:nvPr>
            <p:ph type="sldNum" sz="quarter" idx="5"/>
          </p:nvPr>
        </p:nvSpPr>
        <p:spPr/>
        <p:txBody>
          <a:bodyPr/>
          <a:lstStyle/>
          <a:p>
            <a:fld id="{27D0698C-7A41-402E-A897-8C54948DEB97}" type="slidenum">
              <a:rPr lang="en-US" smtClean="0"/>
              <a:t>38</a:t>
            </a:fld>
            <a:endParaRPr lang="en-US"/>
          </a:p>
        </p:txBody>
      </p:sp>
    </p:spTree>
    <p:extLst>
      <p:ext uri="{BB962C8B-B14F-4D97-AF65-F5344CB8AC3E}">
        <p14:creationId xmlns:p14="http://schemas.microsoft.com/office/powerpoint/2010/main" val="153967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A0AF-0D93-4906-B769-9099EFEF1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79EB18-05B6-45E4-8838-E3DC32F25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9F9DAD-A7FC-43C8-A18B-160EB1BA71AD}"/>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5" name="Footer Placeholder 4">
            <a:extLst>
              <a:ext uri="{FF2B5EF4-FFF2-40B4-BE49-F238E27FC236}">
                <a16:creationId xmlns:a16="http://schemas.microsoft.com/office/drawing/2014/main" id="{CF7BC47F-B6F6-4835-B84E-266EB3EB8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7E4C9-AFA2-4EAC-A54F-A9965CC9F6A5}"/>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3968161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47B0-EA53-4620-946F-D47FC009AB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21D90C-A04F-4800-A000-99AE6C4F86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687BA-54A5-448E-863B-65415CD19236}"/>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5" name="Footer Placeholder 4">
            <a:extLst>
              <a:ext uri="{FF2B5EF4-FFF2-40B4-BE49-F238E27FC236}">
                <a16:creationId xmlns:a16="http://schemas.microsoft.com/office/drawing/2014/main" id="{18831288-BC5D-4D00-AB81-5D64C9547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CD5F4F-79C1-437C-80C4-05191F1D5028}"/>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102726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C18219-E9B9-456C-B923-0C42E8E2B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A0DA24-00BD-4220-A086-BCC2C6CBB4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A611-4642-4C21-9D64-9D3B924336EE}"/>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5" name="Footer Placeholder 4">
            <a:extLst>
              <a:ext uri="{FF2B5EF4-FFF2-40B4-BE49-F238E27FC236}">
                <a16:creationId xmlns:a16="http://schemas.microsoft.com/office/drawing/2014/main" id="{C330FF89-ABAA-48B5-9A94-EEA35AFB8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73B1B-797F-48AB-A45B-99555EBD4BBC}"/>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356479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blipFill dpi="0" rotWithShape="1">
          <a:blip r:embed="rId2">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a:t>add </a:t>
            </a:r>
            <a:r>
              <a:rPr lang="en-US" err="1"/>
              <a:t>slidedoc</a:t>
            </a:r>
            <a:r>
              <a:rPr lang="en-US"/>
              <a:t> title</a:t>
            </a:r>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tx2"/>
                </a:solidFill>
              </a:defRPr>
            </a:lvl1pPr>
            <a:lvl2pPr>
              <a:defRPr b="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2" name="Straight Connector 61"/>
          <p:cNvCxnSpPr/>
          <p:nvPr userDrawn="1"/>
        </p:nvCxnSpPr>
        <p:spPr>
          <a:xfrm>
            <a:off x="609600" y="6178550"/>
            <a:ext cx="19962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a:t>Click to edit Master text styles</a:t>
            </a:r>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a:t>Click to edit Master text styles</a:t>
            </a:r>
          </a:p>
        </p:txBody>
      </p:sp>
    </p:spTree>
    <p:extLst>
      <p:ext uri="{BB962C8B-B14F-4D97-AF65-F5344CB8AC3E}">
        <p14:creationId xmlns:p14="http://schemas.microsoft.com/office/powerpoint/2010/main" val="3491108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4242736" cy="1228028"/>
          </a:xfrm>
        </p:spPr>
        <p:txBody>
          <a:bodyPr/>
          <a:lstStyle/>
          <a:p>
            <a:r>
              <a:rPr lang="en-US"/>
              <a:t>Click to edit Master title style</a:t>
            </a:r>
          </a:p>
        </p:txBody>
      </p:sp>
      <p:sp>
        <p:nvSpPr>
          <p:cNvPr id="34" name="Text Placeholder 33"/>
          <p:cNvSpPr>
            <a:spLocks noGrp="1"/>
          </p:cNvSpPr>
          <p:nvPr>
            <p:ph type="body" sz="quarter" idx="10" hasCustomPrompt="1"/>
          </p:nvPr>
        </p:nvSpPr>
        <p:spPr>
          <a:xfrm>
            <a:off x="609601"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a:t>##</a:t>
            </a:r>
          </a:p>
        </p:txBody>
      </p:sp>
      <p:sp>
        <p:nvSpPr>
          <p:cNvPr id="37" name="Text Placeholder 36"/>
          <p:cNvSpPr>
            <a:spLocks noGrp="1"/>
          </p:cNvSpPr>
          <p:nvPr>
            <p:ph type="body" sz="quarter" idx="11"/>
          </p:nvPr>
        </p:nvSpPr>
        <p:spPr>
          <a:xfrm>
            <a:off x="5105400" y="685800"/>
            <a:ext cx="6477000" cy="122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3"/>
          <p:cNvSpPr>
            <a:spLocks noGrp="1"/>
          </p:cNvSpPr>
          <p:nvPr>
            <p:ph type="body" sz="quarter" idx="12" hasCustomPrompt="1"/>
          </p:nvPr>
        </p:nvSpPr>
        <p:spPr>
          <a:xfrm>
            <a:off x="2853797"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a:t>##</a:t>
            </a:r>
          </a:p>
        </p:txBody>
      </p:sp>
      <p:sp>
        <p:nvSpPr>
          <p:cNvPr id="40" name="Text Placeholder 33"/>
          <p:cNvSpPr>
            <a:spLocks noGrp="1"/>
          </p:cNvSpPr>
          <p:nvPr>
            <p:ph type="body" sz="quarter" idx="13" hasCustomPrompt="1"/>
          </p:nvPr>
        </p:nvSpPr>
        <p:spPr>
          <a:xfrm>
            <a:off x="5097993"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a:t>##</a:t>
            </a:r>
          </a:p>
        </p:txBody>
      </p:sp>
      <p:sp>
        <p:nvSpPr>
          <p:cNvPr id="42" name="Text Placeholder 33"/>
          <p:cNvSpPr>
            <a:spLocks noGrp="1"/>
          </p:cNvSpPr>
          <p:nvPr>
            <p:ph type="body" sz="quarter" idx="14" hasCustomPrompt="1"/>
          </p:nvPr>
        </p:nvSpPr>
        <p:spPr>
          <a:xfrm>
            <a:off x="7342189"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a:t>##</a:t>
            </a:r>
          </a:p>
        </p:txBody>
      </p:sp>
      <p:sp>
        <p:nvSpPr>
          <p:cNvPr id="44" name="Text Placeholder 33"/>
          <p:cNvSpPr>
            <a:spLocks noGrp="1"/>
          </p:cNvSpPr>
          <p:nvPr>
            <p:ph type="body" sz="quarter" idx="15" hasCustomPrompt="1"/>
          </p:nvPr>
        </p:nvSpPr>
        <p:spPr>
          <a:xfrm>
            <a:off x="9586384"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a:t>##</a:t>
            </a:r>
          </a:p>
        </p:txBody>
      </p:sp>
      <p:sp>
        <p:nvSpPr>
          <p:cNvPr id="25" name="Text Placeholder 33"/>
          <p:cNvSpPr>
            <a:spLocks noGrp="1"/>
          </p:cNvSpPr>
          <p:nvPr>
            <p:ph type="body" sz="quarter" idx="21" hasCustomPrompt="1"/>
          </p:nvPr>
        </p:nvSpPr>
        <p:spPr>
          <a:xfrm>
            <a:off x="609601" y="2228136"/>
            <a:ext cx="1996017" cy="295466"/>
          </a:xfrm>
        </p:spPr>
        <p:txBody>
          <a:bodyPr anchor="b">
            <a:noAutofit/>
          </a:bodyPr>
          <a:lstStyle>
            <a:lvl1pPr>
              <a:buNone/>
              <a:defRPr sz="1600" b="0" i="1" spc="0">
                <a:solidFill>
                  <a:schemeClr val="bg2"/>
                </a:solidFill>
                <a:latin typeface="Corbel" panose="020B0503020204020204" pitchFamily="34" charset="0"/>
              </a:defRPr>
            </a:lvl1pPr>
            <a:lvl2pPr>
              <a:buNone/>
              <a:defRPr/>
            </a:lvl2pPr>
            <a:lvl3pPr>
              <a:buNone/>
              <a:defRPr/>
            </a:lvl3pPr>
            <a:lvl4pPr marL="0" indent="0">
              <a:buNone/>
              <a:defRPr/>
            </a:lvl4pPr>
            <a:lvl5pPr marL="171450" indent="0">
              <a:buNone/>
              <a:defRPr/>
            </a:lvl5pPr>
          </a:lstStyle>
          <a:p>
            <a:pPr lvl="0"/>
            <a:r>
              <a:rPr lang="en-US"/>
              <a:t>Insert</a:t>
            </a:r>
          </a:p>
        </p:txBody>
      </p:sp>
      <p:sp>
        <p:nvSpPr>
          <p:cNvPr id="26" name="Text Placeholder 33"/>
          <p:cNvSpPr>
            <a:spLocks noGrp="1"/>
          </p:cNvSpPr>
          <p:nvPr>
            <p:ph type="body" sz="quarter" idx="22" hasCustomPrompt="1"/>
          </p:nvPr>
        </p:nvSpPr>
        <p:spPr>
          <a:xfrm>
            <a:off x="2853797" y="2228136"/>
            <a:ext cx="1996017" cy="295466"/>
          </a:xfrm>
        </p:spPr>
        <p:txBody>
          <a:bodyPr anchor="b">
            <a:noAutofit/>
          </a:bodyPr>
          <a:lstStyle>
            <a:lvl1pPr>
              <a:buNone/>
              <a:defRPr sz="1600" b="0" i="1" spc="0">
                <a:solidFill>
                  <a:schemeClr val="bg2"/>
                </a:solidFill>
                <a:latin typeface="Corbel" panose="020B0503020204020204" pitchFamily="34" charset="0"/>
              </a:defRPr>
            </a:lvl1pPr>
            <a:lvl2pPr>
              <a:buNone/>
              <a:defRPr/>
            </a:lvl2pPr>
            <a:lvl3pPr>
              <a:buNone/>
              <a:defRPr/>
            </a:lvl3pPr>
            <a:lvl4pPr marL="0" indent="0">
              <a:buNone/>
              <a:defRPr/>
            </a:lvl4pPr>
            <a:lvl5pPr marL="171450" indent="0">
              <a:buNone/>
              <a:defRPr/>
            </a:lvl5pPr>
          </a:lstStyle>
          <a:p>
            <a:pPr lvl="0"/>
            <a:r>
              <a:rPr lang="en-US"/>
              <a:t>Insert</a:t>
            </a:r>
          </a:p>
        </p:txBody>
      </p:sp>
      <p:sp>
        <p:nvSpPr>
          <p:cNvPr id="27" name="Text Placeholder 33"/>
          <p:cNvSpPr>
            <a:spLocks noGrp="1"/>
          </p:cNvSpPr>
          <p:nvPr>
            <p:ph type="body" sz="quarter" idx="23" hasCustomPrompt="1"/>
          </p:nvPr>
        </p:nvSpPr>
        <p:spPr>
          <a:xfrm>
            <a:off x="5097993" y="2228136"/>
            <a:ext cx="1996017" cy="295466"/>
          </a:xfrm>
        </p:spPr>
        <p:txBody>
          <a:bodyPr anchor="b">
            <a:noAutofit/>
          </a:bodyPr>
          <a:lstStyle>
            <a:lvl1pPr>
              <a:buNone/>
              <a:defRPr sz="1600" b="0" i="1" spc="0">
                <a:solidFill>
                  <a:schemeClr val="bg2"/>
                </a:solidFill>
                <a:latin typeface="Corbel" panose="020B0503020204020204" pitchFamily="34" charset="0"/>
              </a:defRPr>
            </a:lvl1pPr>
            <a:lvl2pPr>
              <a:buNone/>
              <a:defRPr/>
            </a:lvl2pPr>
            <a:lvl3pPr>
              <a:buNone/>
              <a:defRPr/>
            </a:lvl3pPr>
            <a:lvl4pPr marL="0" indent="0">
              <a:buNone/>
              <a:defRPr/>
            </a:lvl4pPr>
            <a:lvl5pPr marL="171450" indent="0">
              <a:buNone/>
              <a:defRPr/>
            </a:lvl5pPr>
          </a:lstStyle>
          <a:p>
            <a:pPr lvl="0"/>
            <a:r>
              <a:rPr lang="en-US"/>
              <a:t>Insert</a:t>
            </a:r>
          </a:p>
        </p:txBody>
      </p:sp>
      <p:sp>
        <p:nvSpPr>
          <p:cNvPr id="28" name="Text Placeholder 33"/>
          <p:cNvSpPr>
            <a:spLocks noGrp="1"/>
          </p:cNvSpPr>
          <p:nvPr>
            <p:ph type="body" sz="quarter" idx="24" hasCustomPrompt="1"/>
          </p:nvPr>
        </p:nvSpPr>
        <p:spPr>
          <a:xfrm>
            <a:off x="7342189" y="2228136"/>
            <a:ext cx="1996017" cy="295466"/>
          </a:xfrm>
        </p:spPr>
        <p:txBody>
          <a:bodyPr anchor="b">
            <a:noAutofit/>
          </a:bodyPr>
          <a:lstStyle>
            <a:lvl1pPr>
              <a:buNone/>
              <a:defRPr sz="1600" b="0" i="1" spc="0">
                <a:solidFill>
                  <a:schemeClr val="bg2"/>
                </a:solidFill>
                <a:latin typeface="Corbel" panose="020B0503020204020204" pitchFamily="34" charset="0"/>
              </a:defRPr>
            </a:lvl1pPr>
            <a:lvl2pPr>
              <a:buNone/>
              <a:defRPr/>
            </a:lvl2pPr>
            <a:lvl3pPr>
              <a:buNone/>
              <a:defRPr/>
            </a:lvl3pPr>
            <a:lvl4pPr marL="0" indent="0">
              <a:buNone/>
              <a:defRPr/>
            </a:lvl4pPr>
            <a:lvl5pPr marL="171450" indent="0">
              <a:buNone/>
              <a:defRPr/>
            </a:lvl5pPr>
          </a:lstStyle>
          <a:p>
            <a:pPr lvl="0"/>
            <a:r>
              <a:rPr lang="en-US"/>
              <a:t>Insert</a:t>
            </a:r>
          </a:p>
        </p:txBody>
      </p:sp>
      <p:sp>
        <p:nvSpPr>
          <p:cNvPr id="29" name="Text Placeholder 33"/>
          <p:cNvSpPr>
            <a:spLocks noGrp="1"/>
          </p:cNvSpPr>
          <p:nvPr>
            <p:ph type="body" sz="quarter" idx="25" hasCustomPrompt="1"/>
          </p:nvPr>
        </p:nvSpPr>
        <p:spPr>
          <a:xfrm>
            <a:off x="9586384" y="2228136"/>
            <a:ext cx="1996017" cy="295466"/>
          </a:xfrm>
        </p:spPr>
        <p:txBody>
          <a:bodyPr anchor="b">
            <a:noAutofit/>
          </a:bodyPr>
          <a:lstStyle>
            <a:lvl1pPr>
              <a:buNone/>
              <a:defRPr sz="1600" b="0" i="1" spc="0">
                <a:solidFill>
                  <a:schemeClr val="bg2"/>
                </a:solidFill>
                <a:latin typeface="Corbel" panose="020B0503020204020204" pitchFamily="34" charset="0"/>
              </a:defRPr>
            </a:lvl1pPr>
            <a:lvl2pPr>
              <a:buNone/>
              <a:defRPr/>
            </a:lvl2pPr>
            <a:lvl3pPr>
              <a:buNone/>
              <a:defRPr/>
            </a:lvl3pPr>
            <a:lvl4pPr marL="0" indent="0">
              <a:buNone/>
              <a:defRPr/>
            </a:lvl4pPr>
            <a:lvl5pPr marL="171450" indent="0">
              <a:buNone/>
              <a:defRPr/>
            </a:lvl5pPr>
          </a:lstStyle>
          <a:p>
            <a:pPr lvl="0"/>
            <a:r>
              <a:rPr lang="en-US"/>
              <a:t>Insert</a:t>
            </a:r>
          </a:p>
        </p:txBody>
      </p:sp>
      <p:sp>
        <p:nvSpPr>
          <p:cNvPr id="71" name="Text Placeholder 33"/>
          <p:cNvSpPr>
            <a:spLocks noGrp="1"/>
          </p:cNvSpPr>
          <p:nvPr>
            <p:ph type="body" sz="quarter" idx="31" hasCustomPrompt="1"/>
          </p:nvPr>
        </p:nvSpPr>
        <p:spPr>
          <a:xfrm>
            <a:off x="609601"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a:t>##</a:t>
            </a:r>
          </a:p>
        </p:txBody>
      </p:sp>
      <p:sp>
        <p:nvSpPr>
          <p:cNvPr id="72" name="Text Placeholder 33"/>
          <p:cNvSpPr>
            <a:spLocks noGrp="1"/>
          </p:cNvSpPr>
          <p:nvPr>
            <p:ph type="body" sz="quarter" idx="32" hasCustomPrompt="1"/>
          </p:nvPr>
        </p:nvSpPr>
        <p:spPr>
          <a:xfrm>
            <a:off x="2853797"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a:t>##</a:t>
            </a:r>
          </a:p>
        </p:txBody>
      </p:sp>
      <p:sp>
        <p:nvSpPr>
          <p:cNvPr id="73" name="Text Placeholder 33"/>
          <p:cNvSpPr>
            <a:spLocks noGrp="1"/>
          </p:cNvSpPr>
          <p:nvPr>
            <p:ph type="body" sz="quarter" idx="33" hasCustomPrompt="1"/>
          </p:nvPr>
        </p:nvSpPr>
        <p:spPr>
          <a:xfrm>
            <a:off x="5097993"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a:t>##</a:t>
            </a:r>
          </a:p>
        </p:txBody>
      </p:sp>
      <p:sp>
        <p:nvSpPr>
          <p:cNvPr id="74" name="Text Placeholder 33"/>
          <p:cNvSpPr>
            <a:spLocks noGrp="1"/>
          </p:cNvSpPr>
          <p:nvPr>
            <p:ph type="body" sz="quarter" idx="34" hasCustomPrompt="1"/>
          </p:nvPr>
        </p:nvSpPr>
        <p:spPr>
          <a:xfrm>
            <a:off x="7342189"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a:t>##</a:t>
            </a:r>
          </a:p>
        </p:txBody>
      </p:sp>
      <p:sp>
        <p:nvSpPr>
          <p:cNvPr id="75" name="Text Placeholder 33"/>
          <p:cNvSpPr>
            <a:spLocks noGrp="1"/>
          </p:cNvSpPr>
          <p:nvPr>
            <p:ph type="body" sz="quarter" idx="35" hasCustomPrompt="1"/>
          </p:nvPr>
        </p:nvSpPr>
        <p:spPr>
          <a:xfrm>
            <a:off x="9586384"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a:t>##</a:t>
            </a:r>
          </a:p>
        </p:txBody>
      </p:sp>
      <p:sp>
        <p:nvSpPr>
          <p:cNvPr id="76" name="Text Placeholder 33"/>
          <p:cNvSpPr>
            <a:spLocks noGrp="1"/>
          </p:cNvSpPr>
          <p:nvPr>
            <p:ph type="body" sz="quarter" idx="36" hasCustomPrompt="1"/>
          </p:nvPr>
        </p:nvSpPr>
        <p:spPr>
          <a:xfrm>
            <a:off x="609601" y="4336335"/>
            <a:ext cx="1996017" cy="295466"/>
          </a:xfrm>
        </p:spPr>
        <p:txBody>
          <a:bodyPr anchor="b">
            <a:noAutofit/>
          </a:bodyPr>
          <a:lstStyle>
            <a:lvl1pPr>
              <a:buNone/>
              <a:defRPr sz="1600" b="0" i="1" spc="0">
                <a:solidFill>
                  <a:schemeClr val="bg2"/>
                </a:solidFill>
                <a:latin typeface="Corbel" panose="020B0503020204020204" pitchFamily="34" charset="0"/>
              </a:defRPr>
            </a:lvl1pPr>
            <a:lvl2pPr>
              <a:buNone/>
              <a:defRPr/>
            </a:lvl2pPr>
            <a:lvl3pPr>
              <a:buNone/>
              <a:defRPr/>
            </a:lvl3pPr>
            <a:lvl4pPr marL="0" indent="0">
              <a:buNone/>
              <a:defRPr/>
            </a:lvl4pPr>
            <a:lvl5pPr marL="171450" indent="0">
              <a:buNone/>
              <a:defRPr/>
            </a:lvl5pPr>
          </a:lstStyle>
          <a:p>
            <a:pPr lvl="0"/>
            <a:r>
              <a:rPr lang="en-US"/>
              <a:t>Insert</a:t>
            </a:r>
          </a:p>
        </p:txBody>
      </p:sp>
      <p:sp>
        <p:nvSpPr>
          <p:cNvPr id="77" name="Text Placeholder 33"/>
          <p:cNvSpPr>
            <a:spLocks noGrp="1"/>
          </p:cNvSpPr>
          <p:nvPr>
            <p:ph type="body" sz="quarter" idx="37" hasCustomPrompt="1"/>
          </p:nvPr>
        </p:nvSpPr>
        <p:spPr>
          <a:xfrm>
            <a:off x="2853797" y="4336335"/>
            <a:ext cx="1996017" cy="295466"/>
          </a:xfrm>
        </p:spPr>
        <p:txBody>
          <a:bodyPr anchor="b">
            <a:noAutofit/>
          </a:bodyPr>
          <a:lstStyle>
            <a:lvl1pPr>
              <a:buNone/>
              <a:defRPr sz="1600" b="0" i="1" spc="0">
                <a:solidFill>
                  <a:schemeClr val="bg2"/>
                </a:solidFill>
                <a:latin typeface="Corbel" panose="020B0503020204020204" pitchFamily="34" charset="0"/>
              </a:defRPr>
            </a:lvl1pPr>
            <a:lvl2pPr>
              <a:buNone/>
              <a:defRPr/>
            </a:lvl2pPr>
            <a:lvl3pPr>
              <a:buNone/>
              <a:defRPr/>
            </a:lvl3pPr>
            <a:lvl4pPr marL="0" indent="0">
              <a:buNone/>
              <a:defRPr/>
            </a:lvl4pPr>
            <a:lvl5pPr marL="171450" indent="0">
              <a:buNone/>
              <a:defRPr/>
            </a:lvl5pPr>
          </a:lstStyle>
          <a:p>
            <a:pPr lvl="0"/>
            <a:r>
              <a:rPr lang="en-US"/>
              <a:t>Insert</a:t>
            </a:r>
          </a:p>
        </p:txBody>
      </p:sp>
      <p:sp>
        <p:nvSpPr>
          <p:cNvPr id="78" name="Text Placeholder 33"/>
          <p:cNvSpPr>
            <a:spLocks noGrp="1"/>
          </p:cNvSpPr>
          <p:nvPr>
            <p:ph type="body" sz="quarter" idx="38" hasCustomPrompt="1"/>
          </p:nvPr>
        </p:nvSpPr>
        <p:spPr>
          <a:xfrm>
            <a:off x="5097993" y="4336335"/>
            <a:ext cx="1996017" cy="295466"/>
          </a:xfrm>
        </p:spPr>
        <p:txBody>
          <a:bodyPr anchor="b">
            <a:noAutofit/>
          </a:bodyPr>
          <a:lstStyle>
            <a:lvl1pPr>
              <a:buNone/>
              <a:defRPr sz="1600" b="0" i="1" spc="0">
                <a:solidFill>
                  <a:schemeClr val="bg2"/>
                </a:solidFill>
                <a:latin typeface="Corbel" panose="020B0503020204020204" pitchFamily="34" charset="0"/>
              </a:defRPr>
            </a:lvl1pPr>
            <a:lvl2pPr>
              <a:buNone/>
              <a:defRPr/>
            </a:lvl2pPr>
            <a:lvl3pPr>
              <a:buNone/>
              <a:defRPr/>
            </a:lvl3pPr>
            <a:lvl4pPr marL="0" indent="0">
              <a:buNone/>
              <a:defRPr/>
            </a:lvl4pPr>
            <a:lvl5pPr marL="171450" indent="0">
              <a:buNone/>
              <a:defRPr/>
            </a:lvl5pPr>
          </a:lstStyle>
          <a:p>
            <a:pPr lvl="0"/>
            <a:r>
              <a:rPr lang="en-US"/>
              <a:t>Insert</a:t>
            </a:r>
          </a:p>
        </p:txBody>
      </p:sp>
      <p:sp>
        <p:nvSpPr>
          <p:cNvPr id="79" name="Text Placeholder 33"/>
          <p:cNvSpPr>
            <a:spLocks noGrp="1"/>
          </p:cNvSpPr>
          <p:nvPr>
            <p:ph type="body" sz="quarter" idx="39" hasCustomPrompt="1"/>
          </p:nvPr>
        </p:nvSpPr>
        <p:spPr>
          <a:xfrm>
            <a:off x="7342189" y="4336335"/>
            <a:ext cx="1996017" cy="295466"/>
          </a:xfrm>
        </p:spPr>
        <p:txBody>
          <a:bodyPr anchor="b">
            <a:noAutofit/>
          </a:bodyPr>
          <a:lstStyle>
            <a:lvl1pPr>
              <a:buNone/>
              <a:defRPr sz="1600" b="0" i="1" spc="0">
                <a:solidFill>
                  <a:schemeClr val="bg2"/>
                </a:solidFill>
                <a:latin typeface="Corbel" panose="020B0503020204020204" pitchFamily="34" charset="0"/>
              </a:defRPr>
            </a:lvl1pPr>
            <a:lvl2pPr>
              <a:buNone/>
              <a:defRPr/>
            </a:lvl2pPr>
            <a:lvl3pPr>
              <a:buNone/>
              <a:defRPr/>
            </a:lvl3pPr>
            <a:lvl4pPr marL="0" indent="0">
              <a:buNone/>
              <a:defRPr/>
            </a:lvl4pPr>
            <a:lvl5pPr marL="171450" indent="0">
              <a:buNone/>
              <a:defRPr/>
            </a:lvl5pPr>
          </a:lstStyle>
          <a:p>
            <a:pPr lvl="0"/>
            <a:r>
              <a:rPr lang="en-US"/>
              <a:t>Insert</a:t>
            </a:r>
          </a:p>
        </p:txBody>
      </p:sp>
      <p:sp>
        <p:nvSpPr>
          <p:cNvPr id="80" name="Text Placeholder 33"/>
          <p:cNvSpPr>
            <a:spLocks noGrp="1"/>
          </p:cNvSpPr>
          <p:nvPr>
            <p:ph type="body" sz="quarter" idx="40" hasCustomPrompt="1"/>
          </p:nvPr>
        </p:nvSpPr>
        <p:spPr>
          <a:xfrm>
            <a:off x="9586384" y="4336335"/>
            <a:ext cx="1996017" cy="295466"/>
          </a:xfrm>
        </p:spPr>
        <p:txBody>
          <a:bodyPr anchor="b">
            <a:noAutofit/>
          </a:bodyPr>
          <a:lstStyle>
            <a:lvl1pPr>
              <a:buNone/>
              <a:defRPr sz="1600" b="0" i="1" spc="0">
                <a:solidFill>
                  <a:schemeClr val="bg2"/>
                </a:solidFill>
                <a:latin typeface="Corbel" panose="020B0503020204020204" pitchFamily="34" charset="0"/>
              </a:defRPr>
            </a:lvl1pPr>
            <a:lvl2pPr>
              <a:buNone/>
              <a:defRPr/>
            </a:lvl2pPr>
            <a:lvl3pPr>
              <a:buNone/>
              <a:defRPr/>
            </a:lvl3pPr>
            <a:lvl4pPr marL="0" indent="0">
              <a:buNone/>
              <a:defRPr/>
            </a:lvl4pPr>
            <a:lvl5pPr marL="171450" indent="0">
              <a:buNone/>
              <a:defRPr/>
            </a:lvl5pPr>
          </a:lstStyle>
          <a:p>
            <a:pPr lvl="0"/>
            <a:r>
              <a:rPr lang="en-US"/>
              <a:t>Insert</a:t>
            </a:r>
          </a:p>
        </p:txBody>
      </p:sp>
    </p:spTree>
    <p:extLst>
      <p:ext uri="{BB962C8B-B14F-4D97-AF65-F5344CB8AC3E}">
        <p14:creationId xmlns:p14="http://schemas.microsoft.com/office/powerpoint/2010/main" val="1209802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sz="800" i="0">
                <a:solidFill>
                  <a:schemeClr val="bg2"/>
                </a:solidFill>
                <a:latin typeface="+mn-lt"/>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81123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3"/>
          </p:nvPr>
        </p:nvSpPr>
        <p:spPr>
          <a:xfrm>
            <a:off x="1735017" y="3429000"/>
            <a:ext cx="3095673" cy="274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sz="800" i="0">
                <a:solidFill>
                  <a:schemeClr val="bg2"/>
                </a:solidFill>
                <a:latin typeface="+mn-lt"/>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08920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03448" y="3429000"/>
            <a:ext cx="6478953" cy="274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sz="800" i="0">
                <a:solidFill>
                  <a:schemeClr val="bg2"/>
                </a:solidFill>
                <a:latin typeface="+mn-lt"/>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482785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103448" y="685800"/>
            <a:ext cx="3095673" cy="549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2"/>
          <p:cNvSpPr>
            <a:spLocks noGrp="1"/>
          </p:cNvSpPr>
          <p:nvPr>
            <p:ph idx="10"/>
          </p:nvPr>
        </p:nvSpPr>
        <p:spPr>
          <a:xfrm>
            <a:off x="8471877" y="685800"/>
            <a:ext cx="3110523" cy="549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sz="800" i="0">
                <a:solidFill>
                  <a:schemeClr val="bg2"/>
                </a:solidFill>
                <a:latin typeface="+mn-lt"/>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3971258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2"/>
          <p:cNvSpPr>
            <a:spLocks noGrp="1"/>
          </p:cNvSpPr>
          <p:nvPr>
            <p:ph idx="1"/>
          </p:nvPr>
        </p:nvSpPr>
        <p:spPr>
          <a:xfrm>
            <a:off x="5103448" y="3429000"/>
            <a:ext cx="3095673" cy="274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0"/>
          </p:nvPr>
        </p:nvSpPr>
        <p:spPr>
          <a:xfrm>
            <a:off x="8471877" y="3429000"/>
            <a:ext cx="3110523" cy="274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sz="800" i="0">
                <a:solidFill>
                  <a:schemeClr val="bg2"/>
                </a:solidFill>
                <a:latin typeface="+mn-lt"/>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1518175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5103448" y="3429000"/>
            <a:ext cx="3095673" cy="274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0"/>
          </p:nvPr>
        </p:nvSpPr>
        <p:spPr>
          <a:xfrm>
            <a:off x="8471877" y="3429000"/>
            <a:ext cx="3110523" cy="274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1"/>
          </p:nvPr>
        </p:nvSpPr>
        <p:spPr>
          <a:xfrm>
            <a:off x="1735017" y="3429000"/>
            <a:ext cx="3095673" cy="274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sz="quarter" idx="12" hasCustomPrompt="1"/>
          </p:nvPr>
        </p:nvSpPr>
        <p:spPr>
          <a:xfrm>
            <a:off x="1735017" y="6407150"/>
            <a:ext cx="8985049" cy="450850"/>
          </a:xfrm>
        </p:spPr>
        <p:txBody>
          <a:bodyPr/>
          <a:lstStyle>
            <a:lvl1pPr>
              <a:lnSpc>
                <a:spcPct val="85000"/>
              </a:lnSpc>
              <a:buFontTx/>
              <a:buNone/>
              <a:defRPr sz="800" i="0">
                <a:solidFill>
                  <a:schemeClr val="bg2"/>
                </a:solidFill>
                <a:latin typeface="+mn-lt"/>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727856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3CCD-CAB2-4B82-B48B-F1CE2DF44D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6441FC-E8F6-470F-AF47-759E0A6E2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FF150-355F-49B0-804A-A3F1C5F0275C}"/>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5" name="Footer Placeholder 4">
            <a:extLst>
              <a:ext uri="{FF2B5EF4-FFF2-40B4-BE49-F238E27FC236}">
                <a16:creationId xmlns:a16="http://schemas.microsoft.com/office/drawing/2014/main" id="{8D58236E-ABE7-43BB-80A0-1A5C1FC04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8EFA9-F105-49EC-AE67-59ADECFCA944}"/>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3254511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hasCustomPrompt="1"/>
          </p:nvPr>
        </p:nvSpPr>
        <p:spPr>
          <a:xfrm>
            <a:off x="609601" y="6407150"/>
            <a:ext cx="10110465" cy="450850"/>
          </a:xfrm>
        </p:spPr>
        <p:txBody>
          <a:bodyPr/>
          <a:lstStyle>
            <a:lvl1pPr>
              <a:lnSpc>
                <a:spcPct val="85000"/>
              </a:lnSpc>
              <a:buFontTx/>
              <a:buNone/>
              <a:defRPr sz="800" i="0">
                <a:solidFill>
                  <a:schemeClr val="bg2"/>
                </a:solidFill>
                <a:latin typeface="+mn-lt"/>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129996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hapter Header">
    <p:bg>
      <p:bgPr>
        <a:blipFill dpi="0" rotWithShape="1">
          <a:blip r:embed="rId2">
            <a:duotone>
              <a:prstClr val="black"/>
              <a:schemeClr val="accent4">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848101"/>
            <a:ext cx="5638800" cy="1695849"/>
          </a:xfrm>
        </p:spPr>
        <p:txBody>
          <a:bodyPr>
            <a:spAutoFit/>
          </a:bodyPr>
          <a:lstStyle>
            <a:lvl1pPr>
              <a:defRPr sz="5800" kern="100" spc="-2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314857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12192000" cy="6858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0703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1422-37B7-4BD7-96C9-31DD1F1AF3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A7D9A-A987-472B-9789-6735726460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708FC-82C9-48BF-AC5A-D8A078C4721E}"/>
              </a:ext>
            </a:extLst>
          </p:cNvPr>
          <p:cNvSpPr>
            <a:spLocks noGrp="1"/>
          </p:cNvSpPr>
          <p:nvPr>
            <p:ph type="dt" sz="half" idx="10"/>
          </p:nvPr>
        </p:nvSpPr>
        <p:spPr/>
        <p:txBody>
          <a:bodyPr/>
          <a:lstStyle/>
          <a:p>
            <a:fld id="{4FF1548D-297D-445D-B29E-15D172171373}" type="datetimeFigureOut">
              <a:rPr lang="en-US" smtClean="0"/>
              <a:t>11/6/2022</a:t>
            </a:fld>
            <a:endParaRPr lang="en-US"/>
          </a:p>
        </p:txBody>
      </p:sp>
      <p:sp>
        <p:nvSpPr>
          <p:cNvPr id="5" name="Footer Placeholder 4">
            <a:extLst>
              <a:ext uri="{FF2B5EF4-FFF2-40B4-BE49-F238E27FC236}">
                <a16:creationId xmlns:a16="http://schemas.microsoft.com/office/drawing/2014/main" id="{51436F84-9C48-460E-BDE6-6866EA3A0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2B63B-4582-43BA-88CC-C6C651E0498E}"/>
              </a:ext>
            </a:extLst>
          </p:cNvPr>
          <p:cNvSpPr>
            <a:spLocks noGrp="1"/>
          </p:cNvSpPr>
          <p:nvPr>
            <p:ph type="sldNum" sz="quarter" idx="12"/>
          </p:nvPr>
        </p:nvSpPr>
        <p:spPr/>
        <p:txBody>
          <a:bodyPr/>
          <a:lstStyle/>
          <a:p>
            <a:fld id="{C5E50E05-FC19-480E-8D21-8F1CBF0C5D19}" type="slidenum">
              <a:rPr lang="en-US" smtClean="0"/>
              <a:t>‹#›</a:t>
            </a:fld>
            <a:endParaRPr lang="en-US"/>
          </a:p>
        </p:txBody>
      </p:sp>
    </p:spTree>
    <p:extLst>
      <p:ext uri="{BB962C8B-B14F-4D97-AF65-F5344CB8AC3E}">
        <p14:creationId xmlns:p14="http://schemas.microsoft.com/office/powerpoint/2010/main" val="4103275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F73E6C-2E6D-48CC-8E68-D6D7505B170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34021C76-D894-4C67-B6C6-F87300F94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DD290DB9-A501-41B5-8702-CFA8626C7334}"/>
              </a:ext>
            </a:extLst>
          </p:cNvPr>
          <p:cNvSpPr>
            <a:spLocks noGrp="1"/>
          </p:cNvSpPr>
          <p:nvPr>
            <p:ph type="dt" sz="half" idx="10"/>
          </p:nvPr>
        </p:nvSpPr>
        <p:spPr/>
        <p:txBody>
          <a:bodyPr/>
          <a:lstStyle/>
          <a:p>
            <a:fld id="{DC0D6FFA-2027-4E12-8A09-24B7B940BF4A}" type="datetimeFigureOut">
              <a:rPr lang="en-US" smtClean="0"/>
              <a:t>11/6/2022</a:t>
            </a:fld>
            <a:endParaRPr lang="en-US"/>
          </a:p>
        </p:txBody>
      </p:sp>
      <p:sp>
        <p:nvSpPr>
          <p:cNvPr id="5" name="Espace réservé du pied de page 4">
            <a:extLst>
              <a:ext uri="{FF2B5EF4-FFF2-40B4-BE49-F238E27FC236}">
                <a16:creationId xmlns:a16="http://schemas.microsoft.com/office/drawing/2014/main" id="{2736CD73-1491-48E1-99BB-B829AA7DBD32}"/>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68CFED6C-A1A7-4498-95D4-C968ED3E8990}"/>
              </a:ext>
            </a:extLst>
          </p:cNvPr>
          <p:cNvSpPr>
            <a:spLocks noGrp="1"/>
          </p:cNvSpPr>
          <p:nvPr>
            <p:ph type="sldNum" sz="quarter" idx="12"/>
          </p:nvPr>
        </p:nvSpPr>
        <p:spPr/>
        <p:txBody>
          <a:bodyPr/>
          <a:lstStyle/>
          <a:p>
            <a:fld id="{8ECB1DBF-7CA8-464D-9D7D-BD0706B2C9C9}" type="slidenum">
              <a:rPr lang="en-US" smtClean="0"/>
              <a:t>‹#›</a:t>
            </a:fld>
            <a:endParaRPr lang="en-US"/>
          </a:p>
        </p:txBody>
      </p:sp>
    </p:spTree>
    <p:extLst>
      <p:ext uri="{BB962C8B-B14F-4D97-AF65-F5344CB8AC3E}">
        <p14:creationId xmlns:p14="http://schemas.microsoft.com/office/powerpoint/2010/main" val="1677806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70021" y="253179"/>
            <a:ext cx="5171199" cy="580799"/>
          </a:xfrm>
          <a:prstGeom prst="rect">
            <a:avLst/>
          </a:prstGeom>
        </p:spPr>
        <p:txBody>
          <a:bodyPr lIns="91425" tIns="91425" rIns="91425" bIns="91425" anchor="ctr" anchorCtr="0"/>
          <a:lstStyle>
            <a:lvl1pPr lvl="0" rtl="0">
              <a:spcBef>
                <a:spcPts val="0"/>
              </a:spcBef>
              <a:defRPr sz="2667">
                <a:latin typeface="+mj-lt"/>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470019" y="1117951"/>
            <a:ext cx="9171612" cy="4890964"/>
          </a:xfrm>
          <a:prstGeom prst="rect">
            <a:avLst/>
          </a:prstGeom>
        </p:spPr>
        <p:txBody>
          <a:bodyPr lIns="91425" tIns="91425" rIns="91425" bIns="91425" anchor="t" anchorCtr="0"/>
          <a:lstStyle>
            <a:lvl1pPr lvl="0" rtl="0">
              <a:spcBef>
                <a:spcPts val="0"/>
              </a:spcBef>
              <a:buClrTx/>
              <a:buSzPct val="100000"/>
              <a:defRPr sz="2400">
                <a:latin typeface="+mn-lt"/>
              </a:defRPr>
            </a:lvl1pPr>
            <a:lvl2pPr lvl="1" rtl="0">
              <a:spcBef>
                <a:spcPts val="0"/>
              </a:spcBef>
              <a:buSzPct val="100000"/>
              <a:defRPr sz="2400"/>
            </a:lvl2pPr>
            <a:lvl3pPr lvl="2" rtl="0">
              <a:spcBef>
                <a:spcPts val="0"/>
              </a:spcBef>
              <a:buSzPct val="100000"/>
              <a:defRPr sz="24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64982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F84E7-0A15-21A2-5238-831064E0A03A}"/>
              </a:ext>
            </a:extLst>
          </p:cNvPr>
          <p:cNvSpPr>
            <a:spLocks noGrp="1"/>
          </p:cNvSpPr>
          <p:nvPr>
            <p:ph type="dt" sz="half" idx="10"/>
          </p:nvPr>
        </p:nvSpPr>
        <p:spPr/>
        <p:txBody>
          <a:bodyPr/>
          <a:lstStyle/>
          <a:p>
            <a:fld id="{F758B6E5-D751-404A-BB30-C8EF7635E03A}" type="datetimeFigureOut">
              <a:rPr lang="en-CA" smtClean="0"/>
              <a:t>2022-11-06</a:t>
            </a:fld>
            <a:endParaRPr lang="en-CA"/>
          </a:p>
        </p:txBody>
      </p:sp>
      <p:sp>
        <p:nvSpPr>
          <p:cNvPr id="3" name="Footer Placeholder 2">
            <a:extLst>
              <a:ext uri="{FF2B5EF4-FFF2-40B4-BE49-F238E27FC236}">
                <a16:creationId xmlns:a16="http://schemas.microsoft.com/office/drawing/2014/main" id="{E115AB5A-4E80-9C71-3542-32791348D6C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3B1A193-E7D4-ADA0-3143-7C2E1D2137D2}"/>
              </a:ext>
            </a:extLst>
          </p:cNvPr>
          <p:cNvSpPr>
            <a:spLocks noGrp="1"/>
          </p:cNvSpPr>
          <p:nvPr>
            <p:ph type="sldNum" sz="quarter" idx="12"/>
          </p:nvPr>
        </p:nvSpPr>
        <p:spPr/>
        <p:txBody>
          <a:bodyPr/>
          <a:lstStyle/>
          <a:p>
            <a:fld id="{04BEB39E-9FF6-4B38-B81B-C1D7B74199D9}" type="slidenum">
              <a:rPr lang="en-CA" smtClean="0"/>
              <a:t>‹#›</a:t>
            </a:fld>
            <a:endParaRPr lang="en-CA"/>
          </a:p>
        </p:txBody>
      </p:sp>
    </p:spTree>
    <p:extLst>
      <p:ext uri="{BB962C8B-B14F-4D97-AF65-F5344CB8AC3E}">
        <p14:creationId xmlns:p14="http://schemas.microsoft.com/office/powerpoint/2010/main" val="120182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49CE-E676-433E-B643-5113E07F4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CF3D39-DE28-4FE9-8003-FFB78C339E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ED7ACD-EA2C-400E-A601-4B1FF7F0E361}"/>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5" name="Footer Placeholder 4">
            <a:extLst>
              <a:ext uri="{FF2B5EF4-FFF2-40B4-BE49-F238E27FC236}">
                <a16:creationId xmlns:a16="http://schemas.microsoft.com/office/drawing/2014/main" id="{DBAC3498-B1EB-4178-8483-9AF9D6B3F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44423-61B1-4943-AEB1-A17912FEA6A3}"/>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278065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105E3-A849-4BA0-8CC3-43692929A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B5138-188B-4D4B-AC74-B9A6187256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0E638A-5789-4C71-86BE-CF698DA49D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4821DF-3940-4E43-B55E-277913B95FCD}"/>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6" name="Footer Placeholder 5">
            <a:extLst>
              <a:ext uri="{FF2B5EF4-FFF2-40B4-BE49-F238E27FC236}">
                <a16:creationId xmlns:a16="http://schemas.microsoft.com/office/drawing/2014/main" id="{7B50B349-CD3D-43C4-BD98-65A3EC413A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59C3E-2DAC-4CEB-BDE0-2018A18585A5}"/>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1832761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A14C-F8FA-4262-9AE5-755661D05C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90265-A0CD-47ED-B5E6-08EFD6FCA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7A6A9-B992-4248-A69C-CB97B1C019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B0CB0D-7C26-4EF1-8DFB-BAA22A6829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4AB74F-0F6C-4F0A-B692-2E8A72426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087B79-5BC8-4E00-A114-A9C11110F589}"/>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8" name="Footer Placeholder 7">
            <a:extLst>
              <a:ext uri="{FF2B5EF4-FFF2-40B4-BE49-F238E27FC236}">
                <a16:creationId xmlns:a16="http://schemas.microsoft.com/office/drawing/2014/main" id="{5712E94B-687C-4E7B-9A4F-E28646072F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6E518D-8F29-447E-AE2E-5FFF4815FDCF}"/>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676135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EBD69-E7D0-41E2-9137-91DADD0097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10894-029A-4D83-828F-55F05F7A87C6}"/>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4" name="Footer Placeholder 3">
            <a:extLst>
              <a:ext uri="{FF2B5EF4-FFF2-40B4-BE49-F238E27FC236}">
                <a16:creationId xmlns:a16="http://schemas.microsoft.com/office/drawing/2014/main" id="{D39EA7C8-EA1C-42FD-A84C-915E13D7A8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6B3CAB-C2D4-4CA3-B06F-780FDB013D98}"/>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1635175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4A704E-6727-425A-AEE7-D334DA33316E}"/>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3" name="Footer Placeholder 2">
            <a:extLst>
              <a:ext uri="{FF2B5EF4-FFF2-40B4-BE49-F238E27FC236}">
                <a16:creationId xmlns:a16="http://schemas.microsoft.com/office/drawing/2014/main" id="{A1BB2A84-EDFD-4300-8F98-B921A6DE8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F59A59-D40F-42E1-866F-9799AC79B1EC}"/>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2416050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4806-393F-4D17-8CAE-2853372D03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DAD0F7-0FC1-4BE3-9C0C-F2ABBACD1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BEEB33-192C-459E-8FA9-4C795F1EB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CFD9-663C-499E-A382-508AD78B7C5E}"/>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6" name="Footer Placeholder 5">
            <a:extLst>
              <a:ext uri="{FF2B5EF4-FFF2-40B4-BE49-F238E27FC236}">
                <a16:creationId xmlns:a16="http://schemas.microsoft.com/office/drawing/2014/main" id="{ECE8137B-E894-4678-8B14-2950EBC35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24E9B-92A7-47E3-89AA-4D69530A6E52}"/>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410444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1315-8132-45DF-B86C-B8C1FD9F5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106E22-9408-4FE8-A0E3-6A0E32540A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B172D5-6BF9-4877-B56B-2C4C5830A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765891-D860-4F30-A165-9176B06569E3}"/>
              </a:ext>
            </a:extLst>
          </p:cNvPr>
          <p:cNvSpPr>
            <a:spLocks noGrp="1"/>
          </p:cNvSpPr>
          <p:nvPr>
            <p:ph type="dt" sz="half" idx="10"/>
          </p:nvPr>
        </p:nvSpPr>
        <p:spPr/>
        <p:txBody>
          <a:bodyPr/>
          <a:lstStyle/>
          <a:p>
            <a:fld id="{69B649A5-59DE-4BC8-9729-00EB85B47B73}" type="datetimeFigureOut">
              <a:rPr lang="en-US" smtClean="0"/>
              <a:t>11/6/2022</a:t>
            </a:fld>
            <a:endParaRPr lang="en-US"/>
          </a:p>
        </p:txBody>
      </p:sp>
      <p:sp>
        <p:nvSpPr>
          <p:cNvPr id="6" name="Footer Placeholder 5">
            <a:extLst>
              <a:ext uri="{FF2B5EF4-FFF2-40B4-BE49-F238E27FC236}">
                <a16:creationId xmlns:a16="http://schemas.microsoft.com/office/drawing/2014/main" id="{E0362234-5690-4726-8F32-75F8C6C53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945D4C-A01C-4387-807E-D707C2804CCB}"/>
              </a:ext>
            </a:extLst>
          </p:cNvPr>
          <p:cNvSpPr>
            <a:spLocks noGrp="1"/>
          </p:cNvSpPr>
          <p:nvPr>
            <p:ph type="sldNum" sz="quarter" idx="12"/>
          </p:nvPr>
        </p:nvSpPr>
        <p:spPr/>
        <p:txBody>
          <a:bodyPr/>
          <a:lstStyle/>
          <a:p>
            <a:fld id="{CC0D167F-6945-4F37-9DE9-6B1D2C184CEE}" type="slidenum">
              <a:rPr lang="en-US" smtClean="0"/>
              <a:t>‹#›</a:t>
            </a:fld>
            <a:endParaRPr lang="en-US"/>
          </a:p>
        </p:txBody>
      </p:sp>
    </p:spTree>
    <p:extLst>
      <p:ext uri="{BB962C8B-B14F-4D97-AF65-F5344CB8AC3E}">
        <p14:creationId xmlns:p14="http://schemas.microsoft.com/office/powerpoint/2010/main" val="4151753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8FED3-F969-4FD0-B2C8-8D8A38C63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227DB2-E446-411B-87F4-89C5ED61F3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3DD25-0909-49B9-8487-4F5DC20271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649A5-59DE-4BC8-9729-00EB85B47B73}" type="datetimeFigureOut">
              <a:rPr lang="en-US" smtClean="0"/>
              <a:t>11/6/2022</a:t>
            </a:fld>
            <a:endParaRPr lang="en-US"/>
          </a:p>
        </p:txBody>
      </p:sp>
      <p:sp>
        <p:nvSpPr>
          <p:cNvPr id="5" name="Footer Placeholder 4">
            <a:extLst>
              <a:ext uri="{FF2B5EF4-FFF2-40B4-BE49-F238E27FC236}">
                <a16:creationId xmlns:a16="http://schemas.microsoft.com/office/drawing/2014/main" id="{BC99ECD4-5734-428B-8915-CD64655BAB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BBAB87-2476-4624-A79D-D6700432FB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D167F-6945-4F37-9DE9-6B1D2C184CEE}" type="slidenum">
              <a:rPr lang="en-US" smtClean="0"/>
              <a:t>‹#›</a:t>
            </a:fld>
            <a:endParaRPr lang="en-US"/>
          </a:p>
        </p:txBody>
      </p:sp>
    </p:spTree>
    <p:extLst>
      <p:ext uri="{BB962C8B-B14F-4D97-AF65-F5344CB8AC3E}">
        <p14:creationId xmlns:p14="http://schemas.microsoft.com/office/powerpoint/2010/main" val="335121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0"/>
            <a:ext cx="4242736" cy="1228028"/>
          </a:xfrm>
          <a:prstGeom prst="rect">
            <a:avLst/>
          </a:prstGeom>
        </p:spPr>
        <p:txBody>
          <a:bodyPr vert="horz" wrap="square" lIns="0" tIns="0" rIns="0" bIns="0" rtlCol="0" anchor="t">
            <a:noAutofit/>
          </a:bodyPr>
          <a:lstStyle/>
          <a:p>
            <a:r>
              <a:rPr lang="en-US"/>
              <a:t>All Click To Edit Master Title </a:t>
            </a:r>
            <a:br>
              <a:rPr lang="en-US"/>
            </a:br>
            <a:r>
              <a:rPr lang="en-US"/>
              <a:t>Style</a:t>
            </a:r>
          </a:p>
        </p:txBody>
      </p:sp>
      <p:sp>
        <p:nvSpPr>
          <p:cNvPr id="3" name="Text Placeholder 2"/>
          <p:cNvSpPr>
            <a:spLocks noGrp="1"/>
          </p:cNvSpPr>
          <p:nvPr>
            <p:ph type="body" idx="1"/>
          </p:nvPr>
        </p:nvSpPr>
        <p:spPr>
          <a:xfrm>
            <a:off x="5105437" y="685800"/>
            <a:ext cx="6476963" cy="54927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More</a:t>
            </a:r>
          </a:p>
          <a:p>
            <a:pPr lvl="8"/>
            <a:r>
              <a:rPr lang="en-US"/>
              <a:t>More</a:t>
            </a:r>
          </a:p>
        </p:txBody>
      </p:sp>
      <p:cxnSp>
        <p:nvCxnSpPr>
          <p:cNvPr id="69" name="Straight Connector 68"/>
          <p:cNvCxnSpPr/>
          <p:nvPr userDrawn="1"/>
        </p:nvCxnSpPr>
        <p:spPr>
          <a:xfrm>
            <a:off x="609600" y="460057"/>
            <a:ext cx="4242736"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5105437" y="460057"/>
            <a:ext cx="6476963"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11457366" y="6397716"/>
            <a:ext cx="125034" cy="123111"/>
          </a:xfrm>
          <a:prstGeom prst="rect">
            <a:avLst/>
          </a:prstGeom>
          <a:noFill/>
        </p:spPr>
        <p:txBody>
          <a:bodyPr wrap="none" lIns="0" tIns="0" rIns="0" bIns="0" rtlCol="0">
            <a:spAutoFit/>
          </a:bodyPr>
          <a:lstStyle/>
          <a:p>
            <a:pPr algn="r"/>
            <a:fld id="{2385CB4A-7E96-44CA-B116-B71B544B697D}" type="slidenum">
              <a:rPr lang="en-US" sz="800" smtClean="0">
                <a:solidFill>
                  <a:schemeClr val="bg2"/>
                </a:solidFill>
              </a:rPr>
              <a:pPr algn="r"/>
              <a:t>‹#›</a:t>
            </a:fld>
            <a:endParaRPr lang="en-US" sz="800">
              <a:solidFill>
                <a:schemeClr val="bg2"/>
              </a:solidFill>
            </a:endParaRPr>
          </a:p>
        </p:txBody>
      </p:sp>
      <p:sp>
        <p:nvSpPr>
          <p:cNvPr id="117" name="TextBox 116"/>
          <p:cNvSpPr txBox="1"/>
          <p:nvPr userDrawn="1"/>
        </p:nvSpPr>
        <p:spPr>
          <a:xfrm>
            <a:off x="11117201" y="6397716"/>
            <a:ext cx="24045" cy="123111"/>
          </a:xfrm>
          <a:prstGeom prst="rect">
            <a:avLst/>
          </a:prstGeom>
          <a:noFill/>
        </p:spPr>
        <p:txBody>
          <a:bodyPr wrap="none" lIns="0" tIns="0" rIns="0" bIns="0" rtlCol="0">
            <a:spAutoFit/>
          </a:bodyPr>
          <a:lstStyle/>
          <a:p>
            <a:pPr algn="r"/>
            <a:r>
              <a:rPr lang="en-US" sz="800">
                <a:solidFill>
                  <a:schemeClr val="bg2"/>
                </a:solidFill>
              </a:rPr>
              <a:t>|</a:t>
            </a:r>
          </a:p>
        </p:txBody>
      </p:sp>
      <p:sp>
        <p:nvSpPr>
          <p:cNvPr id="4" name="TextBox 3"/>
          <p:cNvSpPr txBox="1"/>
          <p:nvPr userDrawn="1"/>
        </p:nvSpPr>
        <p:spPr>
          <a:xfrm>
            <a:off x="362464" y="6397715"/>
            <a:ext cx="8270789" cy="215444"/>
          </a:xfrm>
          <a:prstGeom prst="rect">
            <a:avLst/>
          </a:prstGeom>
          <a:noFill/>
        </p:spPr>
        <p:txBody>
          <a:bodyPr wrap="square" rtlCol="0">
            <a:spAutoFit/>
          </a:bodyPr>
          <a:lstStyle/>
          <a:p>
            <a:r>
              <a:rPr lang="en-US" sz="800" kern="1200">
                <a:solidFill>
                  <a:schemeClr val="bg2"/>
                </a:solidFill>
                <a:latin typeface="+mn-lt"/>
                <a:ea typeface="+mn-ea"/>
                <a:cs typeface="+mn-cs"/>
              </a:rPr>
              <a:t>THE UNIVERSITY OF MANITOBA</a:t>
            </a:r>
          </a:p>
        </p:txBody>
      </p:sp>
    </p:spTree>
    <p:extLst>
      <p:ext uri="{BB962C8B-B14F-4D97-AF65-F5344CB8AC3E}">
        <p14:creationId xmlns:p14="http://schemas.microsoft.com/office/powerpoint/2010/main" val="1487537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Lst>
  <p:txStyles>
    <p:titleStyle>
      <a:lvl1pPr algn="l" defTabSz="914400" rtl="0" eaLnBrk="1" latinLnBrk="0" hangingPunct="1">
        <a:lnSpc>
          <a:spcPct val="95000"/>
        </a:lnSpc>
        <a:spcBef>
          <a:spcPct val="0"/>
        </a:spcBef>
        <a:buNone/>
        <a:defRPr sz="2800" b="1" kern="1200" spc="-150">
          <a:solidFill>
            <a:schemeClr val="tx2"/>
          </a:solidFill>
          <a:latin typeface="+mj-lt"/>
          <a:ea typeface="+mj-ea"/>
          <a:cs typeface="+mj-cs"/>
        </a:defRPr>
      </a:lvl1pPr>
    </p:titleStyle>
    <p:body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unsplash.com/s/photos/science?utm_source=unsplash&amp;utm_medium=referral&amp;utm_content=creditCopyText" TargetMode="External"/><Relationship Id="rId4" Type="http://schemas.openxmlformats.org/officeDocument/2006/relationships/hyperlink" Target="https://unsplash.com/@hansreniers?utm_source=unsplash&amp;utm_medium=referral&amp;utm_content=creditCopyTex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unsplash.com/s/photos/freedom?utm_source=unsplash&amp;utm_medium=referral&amp;utm_content=creditCopyText" TargetMode="External"/><Relationship Id="rId4" Type="http://schemas.openxmlformats.org/officeDocument/2006/relationships/hyperlink" Target="https://unsplash.com/@christya_v?utm_source=unsplash&amp;utm_medium=referral&amp;utm_content=creditCopyTex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unsplash.com/s/photos/leaving?utm_source=unsplash&amp;utm_medium=referral&amp;utm_content=creditCopyText" TargetMode="External"/><Relationship Id="rId4" Type="http://schemas.openxmlformats.org/officeDocument/2006/relationships/hyperlink" Target="https://unsplash.com/@thekatiemchase?utm_source=unsplash&amp;utm_medium=referral&amp;utm_content=creditCopyText"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unsplash.com/s/photos/together?utm_source=unsplash&amp;utm_medium=referral&amp;utm_content=creditCopyText" TargetMode="External"/><Relationship Id="rId4" Type="http://schemas.openxmlformats.org/officeDocument/2006/relationships/hyperlink" Target="https://unsplash.com/@hannahbusing?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unsplash.com/s/photos/logistics?utm_source=unsplash&amp;utm_medium=referral&amp;utm_content=creditCopyText" TargetMode="External"/><Relationship Id="rId4" Type="http://schemas.openxmlformats.org/officeDocument/2006/relationships/hyperlink" Target="https://unsplash.com/@chuttersnap?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unsplash.com/?utm_source=unsplash&amp;utm_medium=referral&amp;utm_content=creditCopyText" TargetMode="External"/><Relationship Id="rId5" Type="http://schemas.openxmlformats.org/officeDocument/2006/relationships/hyperlink" Target="https://unsplash.com/@latorware?utm_source=unsplash&amp;utm_medium=referral&amp;utm_content=creditCopyText" TargetMode="Externa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hyperlink" Target="https://www.gartner.com/en/information-technology/glossary/enterprise-architecture-ea"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47D2-62B7-41CC-9033-CA2440924C22}"/>
              </a:ext>
            </a:extLst>
          </p:cNvPr>
          <p:cNvSpPr>
            <a:spLocks noGrp="1"/>
          </p:cNvSpPr>
          <p:nvPr>
            <p:ph type="title"/>
          </p:nvPr>
        </p:nvSpPr>
        <p:spPr/>
        <p:txBody>
          <a:bodyPr/>
          <a:lstStyle/>
          <a:p>
            <a:r>
              <a:rPr lang="en-CA"/>
              <a:t>Session Details (Speakers Only)</a:t>
            </a:r>
            <a:endParaRPr lang="en-US"/>
          </a:p>
        </p:txBody>
      </p:sp>
      <p:sp>
        <p:nvSpPr>
          <p:cNvPr id="3" name="Content Placeholder 2">
            <a:extLst>
              <a:ext uri="{FF2B5EF4-FFF2-40B4-BE49-F238E27FC236}">
                <a16:creationId xmlns:a16="http://schemas.microsoft.com/office/drawing/2014/main" id="{818560D1-D14E-4FF6-851B-961609DD2824}"/>
              </a:ext>
            </a:extLst>
          </p:cNvPr>
          <p:cNvSpPr>
            <a:spLocks noGrp="1"/>
          </p:cNvSpPr>
          <p:nvPr>
            <p:ph idx="1"/>
          </p:nvPr>
        </p:nvSpPr>
        <p:spPr/>
        <p:txBody>
          <a:bodyPr>
            <a:normAutofit fontScale="70000" lnSpcReduction="20000"/>
          </a:bodyPr>
          <a:lstStyle/>
          <a:p>
            <a:r>
              <a:rPr lang="en-CA"/>
              <a:t>Elevator Pitch</a:t>
            </a:r>
          </a:p>
          <a:p>
            <a:pPr lvl="1"/>
            <a:r>
              <a:rPr lang="en-US"/>
              <a:t>This session explains the weird and bizarre world of IT architecture. You will learn about the role an IT Architect and they work together navigate the enterprise to achieve the impossible of creating consistency across multiple business units with different goals.</a:t>
            </a:r>
          </a:p>
          <a:p>
            <a:r>
              <a:rPr lang="en-US"/>
              <a:t>Description</a:t>
            </a:r>
          </a:p>
          <a:p>
            <a:pPr lvl="1"/>
            <a:r>
              <a:rPr lang="en-US"/>
              <a:t>IT Architecture practice is a different kind of tech role. You code less (or not at all), you have more meetings, you write a lot of documents, draw a lot of pictures, and have no real </a:t>
            </a:r>
            <a:r>
              <a:rPr lang="en-US" err="1"/>
              <a:t>authorityover</a:t>
            </a:r>
            <a:r>
              <a:rPr lang="en-US"/>
              <a:t> anyone or anything. Yet as bizarre as this role sounds, we continue to see more and more organizations create their own architecture practices to align their technology teams and forge a unified path forward.</a:t>
            </a:r>
          </a:p>
          <a:p>
            <a:pPr lvl="1"/>
            <a:r>
              <a:rPr lang="en-US"/>
              <a:t>In this session, you will learn about the role of IT Architecture in an organization and how IT architects work together navigate the enterprise and create consistency across multiple business units with different goals.</a:t>
            </a:r>
          </a:p>
          <a:p>
            <a:r>
              <a:rPr lang="en-US"/>
              <a:t>Notes</a:t>
            </a:r>
          </a:p>
          <a:p>
            <a:pPr lvl="1"/>
            <a:r>
              <a:rPr lang="en-US"/>
              <a:t>This is a session focused on explaining enterprise and solution architecture, from both the role of the architect and that of the practice lead. It targets people thinking about getting into architecture and leaders considering the value that enterprise and solution architecture practices can bring to their organization.</a:t>
            </a:r>
          </a:p>
        </p:txBody>
      </p:sp>
    </p:spTree>
    <p:extLst>
      <p:ext uri="{BB962C8B-B14F-4D97-AF65-F5344CB8AC3E}">
        <p14:creationId xmlns:p14="http://schemas.microsoft.com/office/powerpoint/2010/main" val="1753524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46A2-83B6-05CE-0A98-42075CD654E9}"/>
              </a:ext>
            </a:extLst>
          </p:cNvPr>
          <p:cNvSpPr>
            <a:spLocks noGrp="1"/>
          </p:cNvSpPr>
          <p:nvPr>
            <p:ph type="title"/>
          </p:nvPr>
        </p:nvSpPr>
        <p:spPr/>
        <p:txBody>
          <a:bodyPr/>
          <a:lstStyle/>
          <a:p>
            <a:r>
              <a:rPr lang="en-US">
                <a:cs typeface="Calibri Light"/>
              </a:rPr>
              <a:t>Why are we all here?</a:t>
            </a:r>
          </a:p>
        </p:txBody>
      </p:sp>
      <p:sp>
        <p:nvSpPr>
          <p:cNvPr id="4" name="Text Placeholder 3">
            <a:extLst>
              <a:ext uri="{FF2B5EF4-FFF2-40B4-BE49-F238E27FC236}">
                <a16:creationId xmlns:a16="http://schemas.microsoft.com/office/drawing/2014/main" id="{A908AE1F-5CE9-A612-D74F-094BF5502E8E}"/>
              </a:ext>
            </a:extLst>
          </p:cNvPr>
          <p:cNvSpPr>
            <a:spLocks noGrp="1"/>
          </p:cNvSpPr>
          <p:nvPr>
            <p:ph type="body" idx="1"/>
          </p:nvPr>
        </p:nvSpPr>
        <p:spPr/>
        <p:txBody>
          <a:bodyPr/>
          <a:lstStyle/>
          <a:p>
            <a:r>
              <a:rPr lang="en-US">
                <a:cs typeface="Calibri"/>
              </a:rPr>
              <a:t>Us</a:t>
            </a:r>
          </a:p>
        </p:txBody>
      </p:sp>
      <p:sp>
        <p:nvSpPr>
          <p:cNvPr id="3" name="Content Placeholder 2">
            <a:extLst>
              <a:ext uri="{FF2B5EF4-FFF2-40B4-BE49-F238E27FC236}">
                <a16:creationId xmlns:a16="http://schemas.microsoft.com/office/drawing/2014/main" id="{7AAEA483-5F0F-E58B-51B4-363E4343A2F6}"/>
              </a:ext>
            </a:extLst>
          </p:cNvPr>
          <p:cNvSpPr>
            <a:spLocks noGrp="1"/>
          </p:cNvSpPr>
          <p:nvPr>
            <p:ph sz="half" idx="2"/>
          </p:nvPr>
        </p:nvSpPr>
        <p:spPr/>
        <p:txBody>
          <a:bodyPr vert="horz" lIns="91440" tIns="45720" rIns="91440" bIns="45720" rtlCol="0" anchor="t">
            <a:normAutofit/>
          </a:bodyPr>
          <a:lstStyle/>
          <a:p>
            <a:pPr marL="0" indent="0">
              <a:buNone/>
            </a:pPr>
            <a:r>
              <a:rPr lang="en-US">
                <a:cs typeface="Calibri"/>
              </a:rPr>
              <a:t>To explain what IT Architecture is, using a real-life example: Us (University of Manitoba).</a:t>
            </a:r>
            <a:endParaRPr lang="en-US"/>
          </a:p>
          <a:p>
            <a:endParaRPr lang="en-US">
              <a:cs typeface="Calibri"/>
            </a:endParaRPr>
          </a:p>
          <a:p>
            <a:endParaRPr lang="en-US">
              <a:cs typeface="Calibri"/>
            </a:endParaRPr>
          </a:p>
        </p:txBody>
      </p:sp>
      <p:sp>
        <p:nvSpPr>
          <p:cNvPr id="5" name="Text Placeholder 4">
            <a:extLst>
              <a:ext uri="{FF2B5EF4-FFF2-40B4-BE49-F238E27FC236}">
                <a16:creationId xmlns:a16="http://schemas.microsoft.com/office/drawing/2014/main" id="{D54E4513-E996-156C-73F8-F9132D07ECE7}"/>
              </a:ext>
            </a:extLst>
          </p:cNvPr>
          <p:cNvSpPr>
            <a:spLocks noGrp="1"/>
          </p:cNvSpPr>
          <p:nvPr>
            <p:ph type="body" sz="quarter" idx="3"/>
          </p:nvPr>
        </p:nvSpPr>
        <p:spPr/>
        <p:txBody>
          <a:bodyPr/>
          <a:lstStyle/>
          <a:p>
            <a:r>
              <a:rPr lang="en-US">
                <a:cs typeface="Calibri"/>
              </a:rPr>
              <a:t>You</a:t>
            </a:r>
            <a:endParaRPr lang="en-US"/>
          </a:p>
        </p:txBody>
      </p:sp>
      <p:sp>
        <p:nvSpPr>
          <p:cNvPr id="6" name="Content Placeholder 5">
            <a:extLst>
              <a:ext uri="{FF2B5EF4-FFF2-40B4-BE49-F238E27FC236}">
                <a16:creationId xmlns:a16="http://schemas.microsoft.com/office/drawing/2014/main" id="{98BFC9BE-BCC8-6BB4-6BC3-496670111BC8}"/>
              </a:ext>
            </a:extLst>
          </p:cNvPr>
          <p:cNvSpPr>
            <a:spLocks noGrp="1"/>
          </p:cNvSpPr>
          <p:nvPr>
            <p:ph sz="quarter" idx="4"/>
          </p:nvPr>
        </p:nvSpPr>
        <p:spPr/>
        <p:txBody>
          <a:bodyPr vert="horz" lIns="91440" tIns="45720" rIns="91440" bIns="45720" rtlCol="0" anchor="t">
            <a:normAutofit/>
          </a:bodyPr>
          <a:lstStyle/>
          <a:p>
            <a:pPr marL="0" indent="0">
              <a:buNone/>
            </a:pPr>
            <a:r>
              <a:rPr lang="en-US">
                <a:cs typeface="Calibri" panose="020F0502020204030204"/>
              </a:rPr>
              <a:t>To learn why IT architecture is a thing and how it can be applied on a micro, day-to-day level</a:t>
            </a:r>
          </a:p>
        </p:txBody>
      </p:sp>
    </p:spTree>
    <p:extLst>
      <p:ext uri="{BB962C8B-B14F-4D97-AF65-F5344CB8AC3E}">
        <p14:creationId xmlns:p14="http://schemas.microsoft.com/office/powerpoint/2010/main" val="180005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9D84-9C23-4413-E1EC-27475BD4D14A}"/>
              </a:ext>
            </a:extLst>
          </p:cNvPr>
          <p:cNvSpPr>
            <a:spLocks noGrp="1"/>
          </p:cNvSpPr>
          <p:nvPr>
            <p:ph type="title"/>
          </p:nvPr>
        </p:nvSpPr>
        <p:spPr/>
        <p:txBody>
          <a:bodyPr/>
          <a:lstStyle/>
          <a:p>
            <a:r>
              <a:rPr lang="en-US">
                <a:ea typeface="Calibri Light"/>
                <a:cs typeface="Calibri Light"/>
              </a:rPr>
              <a:t>How will we do this?</a:t>
            </a:r>
            <a:endParaRPr lang="en-US"/>
          </a:p>
        </p:txBody>
      </p:sp>
      <p:sp>
        <p:nvSpPr>
          <p:cNvPr id="4" name="Content Placeholder 3">
            <a:extLst>
              <a:ext uri="{FF2B5EF4-FFF2-40B4-BE49-F238E27FC236}">
                <a16:creationId xmlns:a16="http://schemas.microsoft.com/office/drawing/2014/main" id="{7CD37683-38B0-7969-5A92-354BE43B4B04}"/>
              </a:ext>
            </a:extLst>
          </p:cNvPr>
          <p:cNvSpPr>
            <a:spLocks noGrp="1"/>
          </p:cNvSpPr>
          <p:nvPr>
            <p:ph idx="1"/>
          </p:nvPr>
        </p:nvSpPr>
        <p:spPr/>
        <p:txBody>
          <a:bodyPr vert="horz" lIns="91440" tIns="45720" rIns="91440" bIns="45720" rtlCol="0" anchor="t">
            <a:normAutofit/>
          </a:bodyPr>
          <a:lstStyle/>
          <a:p>
            <a:r>
              <a:rPr lang="en-US">
                <a:ea typeface="Calibri"/>
                <a:cs typeface="Calibri"/>
              </a:rPr>
              <a:t>By showing you how we practice Enterprise Architecture at </a:t>
            </a:r>
            <a:r>
              <a:rPr lang="en-US" err="1">
                <a:ea typeface="Calibri"/>
                <a:cs typeface="Calibri"/>
              </a:rPr>
              <a:t>UManitoba</a:t>
            </a:r>
            <a:r>
              <a:rPr lang="en-US">
                <a:ea typeface="Calibri"/>
                <a:cs typeface="Calibri"/>
              </a:rPr>
              <a:t> today, and how we intend to continue to evolve that practice</a:t>
            </a:r>
          </a:p>
          <a:p>
            <a:r>
              <a:rPr lang="en-US">
                <a:ea typeface="Calibri"/>
                <a:cs typeface="Calibri"/>
              </a:rPr>
              <a:t>We will walk you through our current framework for EA from the top down (leadership), and from the bottom up (solution architect)</a:t>
            </a:r>
          </a:p>
        </p:txBody>
      </p:sp>
    </p:spTree>
    <p:extLst>
      <p:ext uri="{BB962C8B-B14F-4D97-AF65-F5344CB8AC3E}">
        <p14:creationId xmlns:p14="http://schemas.microsoft.com/office/powerpoint/2010/main" val="1435960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05473C27-40AA-0A7F-5982-2332EC880050}"/>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kern="1200">
                <a:solidFill>
                  <a:schemeClr val="bg1"/>
                </a:solidFill>
                <a:latin typeface="+mj-lt"/>
                <a:ea typeface="+mj-ea"/>
                <a:cs typeface="+mj-cs"/>
              </a:rPr>
              <a:t>What is IT Architecture?</a:t>
            </a:r>
          </a:p>
        </p:txBody>
      </p:sp>
      <p:sp>
        <p:nvSpPr>
          <p:cNvPr id="3" name="Text Placeholder 2">
            <a:extLst>
              <a:ext uri="{FF2B5EF4-FFF2-40B4-BE49-F238E27FC236}">
                <a16:creationId xmlns:a16="http://schemas.microsoft.com/office/drawing/2014/main" id="{11DA6BB0-C62E-972F-300B-EE5E711FF5DD}"/>
              </a:ext>
            </a:extLst>
          </p:cNvPr>
          <p:cNvSpPr>
            <a:spLocks noGrp="1"/>
          </p:cNvSpPr>
          <p:nvPr>
            <p:ph type="body" idx="1"/>
          </p:nvPr>
        </p:nvSpPr>
        <p:spPr>
          <a:xfrm>
            <a:off x="835024" y="3809999"/>
            <a:ext cx="7025753" cy="1012778"/>
          </a:xfrm>
        </p:spPr>
        <p:txBody>
          <a:bodyPr vert="horz" lIns="91440" tIns="45720" rIns="91440" bIns="45720" rtlCol="0">
            <a:normAutofit/>
          </a:bodyPr>
          <a:lstStyle/>
          <a:p>
            <a:r>
              <a:rPr lang="en-US" kern="1200">
                <a:solidFill>
                  <a:schemeClr val="bg1"/>
                </a:solidFill>
                <a:latin typeface="+mn-lt"/>
                <a:ea typeface="+mn-ea"/>
                <a:cs typeface="+mn-cs"/>
              </a:rPr>
              <a:t>Terry</a:t>
            </a:r>
          </a:p>
        </p:txBody>
      </p:sp>
    </p:spTree>
    <p:extLst>
      <p:ext uri="{BB962C8B-B14F-4D97-AF65-F5344CB8AC3E}">
        <p14:creationId xmlns:p14="http://schemas.microsoft.com/office/powerpoint/2010/main" val="3299145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3EAEA5-FD58-489F-8B14-C2F3D7AA51A3}"/>
              </a:ext>
            </a:extLst>
          </p:cNvPr>
          <p:cNvSpPr>
            <a:spLocks noGrp="1"/>
          </p:cNvSpPr>
          <p:nvPr>
            <p:ph idx="1"/>
          </p:nvPr>
        </p:nvSpPr>
        <p:spPr/>
        <p:txBody>
          <a:bodyPr/>
          <a:lstStyle/>
          <a:p>
            <a:pPr marL="0" indent="0">
              <a:buNone/>
            </a:pPr>
            <a:r>
              <a:rPr lang="en-US"/>
              <a:t>The University of Manitoba campuses are located on original lands of Anishinaabeg, Cree, Oji-Cree, Dakota and Dene peoples, and on the homeland of the Métis Nation. We respect the Treaties that were made on these territories, we acknowledge the harms and mistakes of the past, and we dedicate ourselves to move forward in partnership with Indigenous communities in a spirit of reconciliation and collaboration.</a:t>
            </a:r>
          </a:p>
        </p:txBody>
      </p:sp>
      <p:pic>
        <p:nvPicPr>
          <p:cNvPr id="5" name="Picture 4">
            <a:extLst>
              <a:ext uri="{FF2B5EF4-FFF2-40B4-BE49-F238E27FC236}">
                <a16:creationId xmlns:a16="http://schemas.microsoft.com/office/drawing/2014/main" id="{F61E05B4-7487-474E-9E38-3B5FEDE294A2}"/>
              </a:ext>
            </a:extLst>
          </p:cNvPr>
          <p:cNvPicPr>
            <a:picLocks noChangeAspect="1"/>
          </p:cNvPicPr>
          <p:nvPr/>
        </p:nvPicPr>
        <p:blipFill>
          <a:blip r:embed="rId2"/>
          <a:stretch>
            <a:fillRect/>
          </a:stretch>
        </p:blipFill>
        <p:spPr>
          <a:xfrm>
            <a:off x="838199" y="459740"/>
            <a:ext cx="3992707" cy="1104900"/>
          </a:xfrm>
          <a:prstGeom prst="rect">
            <a:avLst/>
          </a:prstGeom>
        </p:spPr>
      </p:pic>
    </p:spTree>
    <p:extLst>
      <p:ext uri="{BB962C8B-B14F-4D97-AF65-F5344CB8AC3E}">
        <p14:creationId xmlns:p14="http://schemas.microsoft.com/office/powerpoint/2010/main" val="699397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lego pile"/>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536700" y="12700"/>
            <a:ext cx="9105900" cy="6832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What is </a:t>
            </a:r>
            <a:br>
              <a:rPr lang="en-US"/>
            </a:br>
            <a:r>
              <a:rPr lang="en-US"/>
              <a:t>IT Architecture?</a:t>
            </a:r>
          </a:p>
        </p:txBody>
      </p:sp>
      <p:sp>
        <p:nvSpPr>
          <p:cNvPr id="4" name="Content Placeholder 3"/>
          <p:cNvSpPr>
            <a:spLocks noGrp="1"/>
          </p:cNvSpPr>
          <p:nvPr>
            <p:ph idx="1"/>
          </p:nvPr>
        </p:nvSpPr>
        <p:spPr>
          <a:xfrm>
            <a:off x="1981201" y="1828800"/>
            <a:ext cx="2321755" cy="5492750"/>
          </a:xfrm>
        </p:spPr>
        <p:txBody>
          <a:bodyPr/>
          <a:lstStyle/>
          <a:p>
            <a:r>
              <a:rPr lang="en-US"/>
              <a:t>Pieces don’t put themselves together in the right way all the time.</a:t>
            </a:r>
          </a:p>
          <a:p>
            <a:pPr lvl="3"/>
            <a:r>
              <a:rPr lang="en-US"/>
              <a:t>We do IT Architecture because certain qualities do not just arise when you put one functional component next to the other. Architecture tries to achieve sustainability, dependability, scalability, performance, which are many of the things you do not get right the first time you design a system.</a:t>
            </a:r>
          </a:p>
          <a:p>
            <a:pPr lvl="3"/>
            <a:endParaRPr lang="en-US"/>
          </a:p>
        </p:txBody>
      </p:sp>
      <p:sp>
        <p:nvSpPr>
          <p:cNvPr id="3" name="Rectangle 2"/>
          <p:cNvSpPr/>
          <p:nvPr/>
        </p:nvSpPr>
        <p:spPr>
          <a:xfrm>
            <a:off x="523237" y="6451114"/>
            <a:ext cx="4406976" cy="200055"/>
          </a:xfrm>
          <a:prstGeom prst="rect">
            <a:avLst/>
          </a:prstGeom>
        </p:spPr>
        <p:txBody>
          <a:bodyPr wrap="none">
            <a:spAutoFit/>
          </a:bodyPr>
          <a:lstStyle/>
          <a:p>
            <a:pPr lvl="3"/>
            <a:r>
              <a:rPr lang="en-US" sz="700">
                <a:solidFill>
                  <a:prstClr val="black"/>
                </a:solidFill>
                <a:latin typeface="Microsoft New Tai Lue"/>
              </a:rPr>
              <a:t>http://www.opensecurityarchitecture.org/cms/definitions/it-architecture</a:t>
            </a:r>
          </a:p>
        </p:txBody>
      </p:sp>
    </p:spTree>
    <p:extLst>
      <p:ext uri="{BB962C8B-B14F-4D97-AF65-F5344CB8AC3E}">
        <p14:creationId xmlns:p14="http://schemas.microsoft.com/office/powerpoint/2010/main" val="3792813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Design the Kitchen</a:t>
            </a:r>
          </a:p>
        </p:txBody>
      </p:sp>
      <p:sp>
        <p:nvSpPr>
          <p:cNvPr id="4" name="Content Placeholder 3"/>
          <p:cNvSpPr>
            <a:spLocks noGrp="1"/>
          </p:cNvSpPr>
          <p:nvPr>
            <p:ph idx="1"/>
          </p:nvPr>
        </p:nvSpPr>
        <p:spPr>
          <a:xfrm>
            <a:off x="1981201" y="1828800"/>
            <a:ext cx="2321755" cy="5492750"/>
          </a:xfrm>
        </p:spPr>
        <p:txBody>
          <a:bodyPr/>
          <a:lstStyle/>
          <a:p>
            <a:r>
              <a:rPr lang="en-US"/>
              <a:t>Ever worked in a wonderfully laid out kitchen? That layout is not an accident. </a:t>
            </a:r>
          </a:p>
          <a:p>
            <a:pPr lvl="3"/>
            <a:r>
              <a:rPr lang="en-US"/>
              <a:t>A kitchen is comprised of many functional components: a sink; stove; fridge; workspace; storage; etc. </a:t>
            </a:r>
          </a:p>
          <a:p>
            <a:pPr lvl="3"/>
            <a:r>
              <a:rPr lang="en-US"/>
              <a:t>When put together one way the efficiency of work done in the kitchen is much higher (and more enjoyable) than if the components were arranged another way. </a:t>
            </a:r>
          </a:p>
          <a:p>
            <a:pPr lvl="3">
              <a:buNone/>
            </a:pPr>
            <a:r>
              <a:rPr lang="en-US"/>
              <a:t>So it is with systems. </a:t>
            </a:r>
          </a:p>
          <a:p>
            <a:pPr lvl="3"/>
            <a:endParaRPr lang="en-US"/>
          </a:p>
        </p:txBody>
      </p:sp>
      <p:pic>
        <p:nvPicPr>
          <p:cNvPr id="2052" name="Picture 4" descr="Image result for frid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26014" y="781050"/>
            <a:ext cx="5538787" cy="553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031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7067743" y="3961878"/>
            <a:ext cx="1614560" cy="1614560"/>
          </a:xfrm>
          <a:prstGeom prst="ellipse">
            <a:avLst/>
          </a:prstGeom>
          <a:solidFill>
            <a:schemeClr val="accent2"/>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b="1">
                <a:solidFill>
                  <a:prstClr val="white"/>
                </a:solidFill>
                <a:latin typeface="Arial"/>
              </a:rPr>
              <a:t>Solution</a:t>
            </a:r>
          </a:p>
        </p:txBody>
      </p:sp>
      <p:sp>
        <p:nvSpPr>
          <p:cNvPr id="2" name="Title 1"/>
          <p:cNvSpPr>
            <a:spLocks noGrp="1"/>
          </p:cNvSpPr>
          <p:nvPr>
            <p:ph type="title"/>
          </p:nvPr>
        </p:nvSpPr>
        <p:spPr/>
        <p:txBody>
          <a:bodyPr/>
          <a:lstStyle/>
          <a:p>
            <a:r>
              <a:rPr lang="en-US"/>
              <a:t>Three Part</a:t>
            </a:r>
            <a:br>
              <a:rPr lang="en-US"/>
            </a:br>
            <a:r>
              <a:rPr lang="en-US"/>
              <a:t>Conversation</a:t>
            </a:r>
          </a:p>
        </p:txBody>
      </p:sp>
      <p:sp>
        <p:nvSpPr>
          <p:cNvPr id="5" name="Text Placeholder 4"/>
          <p:cNvSpPr>
            <a:spLocks noGrp="1"/>
          </p:cNvSpPr>
          <p:nvPr>
            <p:ph type="body" sz="quarter" idx="11"/>
          </p:nvPr>
        </p:nvSpPr>
        <p:spPr/>
        <p:txBody>
          <a:bodyPr/>
          <a:lstStyle/>
          <a:p>
            <a:endParaRPr lang="en-US"/>
          </a:p>
        </p:txBody>
      </p:sp>
      <p:sp>
        <p:nvSpPr>
          <p:cNvPr id="10" name="Content Placeholder 7"/>
          <p:cNvSpPr txBox="1">
            <a:spLocks/>
          </p:cNvSpPr>
          <p:nvPr/>
        </p:nvSpPr>
        <p:spPr>
          <a:xfrm>
            <a:off x="5353842" y="838201"/>
            <a:ext cx="2321755" cy="1768517"/>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US">
                <a:solidFill>
                  <a:srgbClr val="3C3D3E"/>
                </a:solidFill>
              </a:rPr>
              <a:t>Traditionally, conversations about solution are often focused on the right solution right now: how IT can meet the particular need of the department, unit or faculty.</a:t>
            </a:r>
          </a:p>
          <a:p>
            <a:pPr lvl="3"/>
            <a:r>
              <a:rPr lang="en-US">
                <a:solidFill>
                  <a:srgbClr val="3C3D3E"/>
                </a:solidFill>
              </a:rPr>
              <a:t>IT Architecture ensures a place at the table for the wider need and value to the University. </a:t>
            </a:r>
          </a:p>
        </p:txBody>
      </p:sp>
      <p:sp>
        <p:nvSpPr>
          <p:cNvPr id="11" name="Content Placeholder 7"/>
          <p:cNvSpPr txBox="1">
            <a:spLocks/>
          </p:cNvSpPr>
          <p:nvPr/>
        </p:nvSpPr>
        <p:spPr>
          <a:xfrm>
            <a:off x="2013399" y="1682579"/>
            <a:ext cx="2321755" cy="121714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a:buNone/>
            </a:pPr>
            <a:r>
              <a:rPr lang="en-US">
                <a:solidFill>
                  <a:srgbClr val="E34A06"/>
                </a:solidFill>
              </a:rPr>
              <a:t>Architects add the Institutional perspective to conversations. </a:t>
            </a:r>
          </a:p>
          <a:p>
            <a:pPr lvl="3"/>
            <a:endParaRPr lang="en-US" err="1">
              <a:solidFill>
                <a:srgbClr val="3C3D3E"/>
              </a:solidFill>
            </a:endParaRPr>
          </a:p>
        </p:txBody>
      </p:sp>
      <p:sp>
        <p:nvSpPr>
          <p:cNvPr id="12" name="Content Placeholder 7"/>
          <p:cNvSpPr txBox="1">
            <a:spLocks/>
          </p:cNvSpPr>
          <p:nvPr/>
        </p:nvSpPr>
        <p:spPr>
          <a:xfrm>
            <a:off x="8013805" y="838201"/>
            <a:ext cx="2321755" cy="1521941"/>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US">
                <a:solidFill>
                  <a:srgbClr val="3C3D3E"/>
                </a:solidFill>
              </a:rPr>
              <a:t>In many conversations this perspective can be missing. This third perspective ensures that the overarching success of the institution and the wider value and benefit of any given solution is considered and given weight.</a:t>
            </a:r>
          </a:p>
          <a:p>
            <a:pPr lvl="3"/>
            <a:r>
              <a:rPr lang="en-US">
                <a:solidFill>
                  <a:srgbClr val="3C3D3E"/>
                </a:solidFill>
              </a:rPr>
              <a:t> </a:t>
            </a:r>
          </a:p>
        </p:txBody>
      </p:sp>
      <p:grpSp>
        <p:nvGrpSpPr>
          <p:cNvPr id="17" name="Group 16"/>
          <p:cNvGrpSpPr/>
          <p:nvPr/>
        </p:nvGrpSpPr>
        <p:grpSpPr>
          <a:xfrm>
            <a:off x="7103821" y="2606717"/>
            <a:ext cx="1507248" cy="1757962"/>
            <a:chOff x="5588575" y="2777373"/>
            <a:chExt cx="1507248" cy="1757962"/>
          </a:xfrm>
        </p:grpSpPr>
        <p:sp>
          <p:nvSpPr>
            <p:cNvPr id="4" name="Isosceles Triangle 3"/>
            <p:cNvSpPr/>
            <p:nvPr/>
          </p:nvSpPr>
          <p:spPr>
            <a:xfrm rot="10800000">
              <a:off x="6101570" y="4162585"/>
              <a:ext cx="481230" cy="372750"/>
            </a:xfrm>
            <a:prstGeom prst="triangle">
              <a:avLst/>
            </a:prstGeom>
            <a:solidFill>
              <a:schemeClr val="tx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9" name="Oval 8"/>
            <p:cNvSpPr/>
            <p:nvPr/>
          </p:nvSpPr>
          <p:spPr>
            <a:xfrm>
              <a:off x="5588575" y="2777373"/>
              <a:ext cx="1507248" cy="1444271"/>
            </a:xfrm>
            <a:prstGeom prst="ellipse">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400" b="1">
                  <a:solidFill>
                    <a:srgbClr val="3C3D3E"/>
                  </a:solidFill>
                  <a:latin typeface="Arial"/>
                </a:rPr>
                <a:t>University</a:t>
              </a:r>
            </a:p>
          </p:txBody>
        </p:sp>
      </p:grpSp>
      <p:sp>
        <p:nvSpPr>
          <p:cNvPr id="13" name="Isosceles Triangle 12"/>
          <p:cNvSpPr/>
          <p:nvPr/>
        </p:nvSpPr>
        <p:spPr>
          <a:xfrm rot="3222395">
            <a:off x="7120985" y="4988888"/>
            <a:ext cx="481230" cy="372750"/>
          </a:xfrm>
          <a:prstGeom prst="triangle">
            <a:avLst/>
          </a:prstGeom>
          <a:solidFill>
            <a:schemeClr val="tx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6" name="Oval 5"/>
          <p:cNvSpPr/>
          <p:nvPr/>
        </p:nvSpPr>
        <p:spPr>
          <a:xfrm>
            <a:off x="5894368" y="4947210"/>
            <a:ext cx="1507248" cy="1444271"/>
          </a:xfrm>
          <a:prstGeom prst="ellipse">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400" b="1">
                <a:solidFill>
                  <a:srgbClr val="3C3D3E"/>
                </a:solidFill>
                <a:latin typeface="Arial"/>
              </a:rPr>
              <a:t>Unit / Faculty</a:t>
            </a:r>
          </a:p>
        </p:txBody>
      </p:sp>
      <p:grpSp>
        <p:nvGrpSpPr>
          <p:cNvPr id="16" name="Group 15"/>
          <p:cNvGrpSpPr/>
          <p:nvPr/>
        </p:nvGrpSpPr>
        <p:grpSpPr>
          <a:xfrm>
            <a:off x="8228828" y="4882920"/>
            <a:ext cx="1626851" cy="1463700"/>
            <a:chOff x="6652095" y="4761715"/>
            <a:chExt cx="1626851" cy="1463700"/>
          </a:xfrm>
        </p:grpSpPr>
        <p:sp>
          <p:nvSpPr>
            <p:cNvPr id="15" name="Isosceles Triangle 14"/>
            <p:cNvSpPr/>
            <p:nvPr/>
          </p:nvSpPr>
          <p:spPr>
            <a:xfrm rot="18395324">
              <a:off x="6597855" y="4815955"/>
              <a:ext cx="481230" cy="372750"/>
            </a:xfrm>
            <a:prstGeom prst="triangle">
              <a:avLst/>
            </a:prstGeom>
            <a:solidFill>
              <a:schemeClr val="tx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8" name="Oval 7"/>
            <p:cNvSpPr/>
            <p:nvPr/>
          </p:nvSpPr>
          <p:spPr>
            <a:xfrm>
              <a:off x="6771698" y="4781144"/>
              <a:ext cx="1507248" cy="1444271"/>
            </a:xfrm>
            <a:prstGeom prst="ellipse">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400" b="1">
                  <a:solidFill>
                    <a:srgbClr val="3C3D3E"/>
                  </a:solidFill>
                  <a:latin typeface="Arial"/>
                </a:rPr>
                <a:t>IST</a:t>
              </a:r>
            </a:p>
          </p:txBody>
        </p:sp>
      </p:grpSp>
    </p:spTree>
    <p:extLst>
      <p:ext uri="{BB962C8B-B14F-4D97-AF65-F5344CB8AC3E}">
        <p14:creationId xmlns:p14="http://schemas.microsoft.com/office/powerpoint/2010/main" val="329769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685925" y="6238876"/>
            <a:ext cx="2076450" cy="4476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pic>
        <p:nvPicPr>
          <p:cNvPr id="4098" name="Picture 2" descr="Related image"/>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499818" y="2871144"/>
            <a:ext cx="4475379" cy="39782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The IT Architect</a:t>
            </a:r>
            <a:br>
              <a:rPr lang="en-US"/>
            </a:br>
            <a:r>
              <a:rPr lang="en-US" b="0" i="1"/>
              <a:t>a profile</a:t>
            </a:r>
          </a:p>
        </p:txBody>
      </p:sp>
      <p:sp>
        <p:nvSpPr>
          <p:cNvPr id="8" name="Content Placeholder 7"/>
          <p:cNvSpPr>
            <a:spLocks noGrp="1"/>
          </p:cNvSpPr>
          <p:nvPr>
            <p:ph idx="1"/>
          </p:nvPr>
        </p:nvSpPr>
        <p:spPr>
          <a:xfrm>
            <a:off x="7866186" y="800100"/>
            <a:ext cx="2321755" cy="5492750"/>
          </a:xfrm>
        </p:spPr>
        <p:txBody>
          <a:bodyPr/>
          <a:lstStyle/>
          <a:p>
            <a:pPr lvl="3">
              <a:buNone/>
            </a:pPr>
            <a:r>
              <a:rPr lang="en-US" b="1">
                <a:solidFill>
                  <a:srgbClr val="118E97"/>
                </a:solidFill>
              </a:rPr>
              <a:t>The Architect…</a:t>
            </a:r>
            <a:br>
              <a:rPr lang="en-US"/>
            </a:br>
            <a:r>
              <a:rPr lang="en-US"/>
              <a:t>Sets technical direction.</a:t>
            </a:r>
            <a:br>
              <a:rPr lang="en-US"/>
            </a:br>
            <a:r>
              <a:rPr lang="en-US"/>
              <a:t>Establishes standards.</a:t>
            </a:r>
            <a:br>
              <a:rPr lang="en-US"/>
            </a:br>
            <a:r>
              <a:rPr lang="en-US"/>
              <a:t>Plans with a view to the strategic context.</a:t>
            </a:r>
          </a:p>
          <a:p>
            <a:pPr lvl="3">
              <a:buNone/>
            </a:pPr>
            <a:r>
              <a:rPr lang="en-US" b="1">
                <a:solidFill>
                  <a:srgbClr val="118E97"/>
                </a:solidFill>
              </a:rPr>
              <a:t>They…</a:t>
            </a:r>
            <a:br>
              <a:rPr lang="en-US"/>
            </a:br>
            <a:r>
              <a:rPr lang="en-US"/>
              <a:t>Provides technical leadership on projects.</a:t>
            </a:r>
            <a:br>
              <a:rPr lang="en-US"/>
            </a:br>
            <a:r>
              <a:rPr lang="en-US"/>
              <a:t>Own the technical solution</a:t>
            </a:r>
            <a:br>
              <a:rPr lang="en-US"/>
            </a:br>
            <a:r>
              <a:rPr lang="en-US"/>
              <a:t>Put the solution into context</a:t>
            </a:r>
            <a:br>
              <a:rPr lang="en-US"/>
            </a:br>
            <a:r>
              <a:rPr lang="en-US"/>
              <a:t>Frame decision options and recommend approaches</a:t>
            </a:r>
            <a:br>
              <a:rPr lang="en-US"/>
            </a:br>
            <a:r>
              <a:rPr lang="en-US"/>
              <a:t>Plan for long term fit, operation and evolution of systems and environments</a:t>
            </a:r>
          </a:p>
          <a:p>
            <a:pPr lvl="3">
              <a:buNone/>
            </a:pPr>
            <a:r>
              <a:rPr lang="en-US" b="1">
                <a:solidFill>
                  <a:srgbClr val="118E97"/>
                </a:solidFill>
              </a:rPr>
              <a:t>They think in term of </a:t>
            </a:r>
            <a:r>
              <a:rPr lang="en-US"/>
              <a:t>roadmaps, models, frameworks, patterns, capabilities, trade-offs</a:t>
            </a:r>
          </a:p>
          <a:p>
            <a:pPr lvl="3"/>
            <a:r>
              <a:rPr lang="en-US" b="1">
                <a:solidFill>
                  <a:srgbClr val="118E97"/>
                </a:solidFill>
              </a:rPr>
              <a:t>They are </a:t>
            </a:r>
            <a:r>
              <a:rPr lang="en-US"/>
              <a:t>planners, designers, integrative thinkers, pragmatic purists </a:t>
            </a:r>
          </a:p>
          <a:p>
            <a:pPr lvl="3"/>
            <a:r>
              <a:rPr lang="en-US" b="1">
                <a:solidFill>
                  <a:srgbClr val="118E97"/>
                </a:solidFill>
              </a:rPr>
              <a:t>Their focus is 	</a:t>
            </a:r>
            <a:r>
              <a:rPr lang="en-US"/>
              <a:t>standardization and Integration</a:t>
            </a:r>
          </a:p>
          <a:p>
            <a:pPr lvl="3"/>
            <a:r>
              <a:rPr lang="en-US" b="1">
                <a:solidFill>
                  <a:srgbClr val="118E97"/>
                </a:solidFill>
              </a:rPr>
              <a:t>With a view to </a:t>
            </a:r>
            <a:r>
              <a:rPr lang="en-US"/>
              <a:t>balancing competing interests and highlighting risk and costs.</a:t>
            </a:r>
          </a:p>
          <a:p>
            <a:pPr lvl="3"/>
            <a:endParaRPr lang="en-US" err="1"/>
          </a:p>
        </p:txBody>
      </p:sp>
      <p:sp>
        <p:nvSpPr>
          <p:cNvPr id="6" name="Content Placeholder 7"/>
          <p:cNvSpPr txBox="1">
            <a:spLocks/>
          </p:cNvSpPr>
          <p:nvPr/>
        </p:nvSpPr>
        <p:spPr>
          <a:xfrm>
            <a:off x="5353842" y="838200"/>
            <a:ext cx="2321755" cy="549275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buNone/>
            </a:pPr>
            <a:r>
              <a:rPr lang="en-US">
                <a:solidFill>
                  <a:srgbClr val="3C3D3E"/>
                </a:solidFill>
              </a:rPr>
              <a:t>These technical leaders have a breadth of understanding of the organization coupled with deep technical expertise. </a:t>
            </a:r>
          </a:p>
          <a:p>
            <a:pPr lvl="3">
              <a:buNone/>
            </a:pPr>
            <a:r>
              <a:rPr lang="en-US">
                <a:solidFill>
                  <a:srgbClr val="3C3D3E"/>
                </a:solidFill>
              </a:rPr>
              <a:t>They are integrative thinkers that pull together technical and business domains. </a:t>
            </a:r>
          </a:p>
          <a:p>
            <a:pPr lvl="3">
              <a:buNone/>
            </a:pPr>
            <a:r>
              <a:rPr lang="en-US">
                <a:solidFill>
                  <a:srgbClr val="3C3D3E"/>
                </a:solidFill>
              </a:rPr>
              <a:t>They think with the big picture in mind, so that solutions will not only be the right solution, right now, but also the right solution long term and in the context of the whole technical ecosystem. </a:t>
            </a:r>
          </a:p>
          <a:p>
            <a:pPr lvl="3"/>
            <a:endParaRPr lang="en-US" err="1">
              <a:solidFill>
                <a:srgbClr val="3C3D3E"/>
              </a:solidFill>
            </a:endParaRPr>
          </a:p>
        </p:txBody>
      </p:sp>
      <p:sp>
        <p:nvSpPr>
          <p:cNvPr id="7" name="Content Placeholder 7"/>
          <p:cNvSpPr txBox="1">
            <a:spLocks/>
          </p:cNvSpPr>
          <p:nvPr/>
        </p:nvSpPr>
        <p:spPr>
          <a:xfrm>
            <a:off x="2013399" y="1682579"/>
            <a:ext cx="2321755" cy="549275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a:buNone/>
            </a:pPr>
            <a:r>
              <a:rPr lang="en-US">
                <a:solidFill>
                  <a:srgbClr val="E34A06"/>
                </a:solidFill>
              </a:rPr>
              <a:t>Architects are T-Shaped people: they have breadth and depth. </a:t>
            </a:r>
          </a:p>
          <a:p>
            <a:pPr lvl="3"/>
            <a:endParaRPr lang="en-US" err="1">
              <a:solidFill>
                <a:srgbClr val="3C3D3E"/>
              </a:solidFill>
            </a:endParaRPr>
          </a:p>
        </p:txBody>
      </p:sp>
    </p:spTree>
    <p:extLst>
      <p:ext uri="{BB962C8B-B14F-4D97-AF65-F5344CB8AC3E}">
        <p14:creationId xmlns:p14="http://schemas.microsoft.com/office/powerpoint/2010/main" val="2221528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footprints.png"/>
          <p:cNvPicPr>
            <a:picLocks noChangeAspect="1"/>
          </p:cNvPicPr>
          <p:nvPr/>
        </p:nvPicPr>
        <p:blipFill>
          <a:blip r:embed="rId2">
            <a:biLevel thresh="75000"/>
            <a:extLst>
              <a:ext uri="{28A0092B-C50C-407E-A947-70E740481C1C}">
                <a14:useLocalDpi xmlns:a14="http://schemas.microsoft.com/office/drawing/2010/main"/>
              </a:ext>
            </a:extLst>
          </a:blip>
          <a:stretch>
            <a:fillRect/>
          </a:stretch>
        </p:blipFill>
        <p:spPr>
          <a:xfrm>
            <a:off x="1556314" y="2956433"/>
            <a:ext cx="8684415" cy="3762121"/>
          </a:xfrm>
          <a:prstGeom prst="rect">
            <a:avLst/>
          </a:prstGeom>
        </p:spPr>
      </p:pic>
      <p:sp>
        <p:nvSpPr>
          <p:cNvPr id="2" name="Title 1"/>
          <p:cNvSpPr>
            <a:spLocks noGrp="1"/>
          </p:cNvSpPr>
          <p:nvPr>
            <p:ph type="title"/>
          </p:nvPr>
        </p:nvSpPr>
        <p:spPr/>
        <p:txBody>
          <a:bodyPr/>
          <a:lstStyle/>
          <a:p>
            <a:r>
              <a:rPr lang="en-US"/>
              <a:t>Expert Guidance</a:t>
            </a:r>
          </a:p>
        </p:txBody>
      </p:sp>
      <p:sp>
        <p:nvSpPr>
          <p:cNvPr id="5" name="Text Placeholder 4"/>
          <p:cNvSpPr>
            <a:spLocks noGrp="1"/>
          </p:cNvSpPr>
          <p:nvPr>
            <p:ph type="body" sz="quarter" idx="11"/>
          </p:nvPr>
        </p:nvSpPr>
        <p:spPr/>
        <p:txBody>
          <a:bodyPr/>
          <a:lstStyle/>
          <a:p>
            <a:endParaRPr lang="en-US"/>
          </a:p>
        </p:txBody>
      </p:sp>
      <p:sp>
        <p:nvSpPr>
          <p:cNvPr id="10" name="Content Placeholder 7"/>
          <p:cNvSpPr txBox="1">
            <a:spLocks/>
          </p:cNvSpPr>
          <p:nvPr/>
        </p:nvSpPr>
        <p:spPr>
          <a:xfrm>
            <a:off x="5353842" y="1595535"/>
            <a:ext cx="2321755" cy="4460032"/>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US">
                <a:solidFill>
                  <a:srgbClr val="3C3D3E"/>
                </a:solidFill>
              </a:rPr>
              <a:t>Architects are the big-picture thinkers who are looking at all the pieces to see how they fit together.  They observe the state of change to see how the pieces will need to fit together in the future. </a:t>
            </a:r>
          </a:p>
          <a:p>
            <a:pPr lvl="3"/>
            <a:r>
              <a:rPr lang="en-US">
                <a:solidFill>
                  <a:srgbClr val="3C3D3E"/>
                </a:solidFill>
              </a:rPr>
              <a:t>Because they know the technology, the roadmaps, trade-offs and implications they can provide strategic advice to decision makers across the institution. This expert guidance can be vital when charting the course of departments, faculties, units and the institution overall. </a:t>
            </a:r>
          </a:p>
          <a:p>
            <a:pPr lvl="3"/>
            <a:endParaRPr lang="en-US">
              <a:solidFill>
                <a:srgbClr val="3C3D3E"/>
              </a:solidFill>
            </a:endParaRPr>
          </a:p>
        </p:txBody>
      </p:sp>
      <p:sp>
        <p:nvSpPr>
          <p:cNvPr id="11" name="Content Placeholder 7"/>
          <p:cNvSpPr txBox="1">
            <a:spLocks/>
          </p:cNvSpPr>
          <p:nvPr/>
        </p:nvSpPr>
        <p:spPr>
          <a:xfrm>
            <a:off x="5353842" y="806820"/>
            <a:ext cx="2321755" cy="121714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a:buNone/>
            </a:pPr>
            <a:r>
              <a:rPr lang="en-US">
                <a:solidFill>
                  <a:srgbClr val="E34A06"/>
                </a:solidFill>
              </a:rPr>
              <a:t>Architects help decision makers make decisions. </a:t>
            </a:r>
          </a:p>
          <a:p>
            <a:pPr lvl="3"/>
            <a:endParaRPr lang="en-US" err="1">
              <a:solidFill>
                <a:srgbClr val="3C3D3E"/>
              </a:solidFill>
            </a:endParaRPr>
          </a:p>
        </p:txBody>
      </p:sp>
      <p:sp>
        <p:nvSpPr>
          <p:cNvPr id="12" name="Content Placeholder 7"/>
          <p:cNvSpPr txBox="1">
            <a:spLocks/>
          </p:cNvSpPr>
          <p:nvPr/>
        </p:nvSpPr>
        <p:spPr>
          <a:xfrm>
            <a:off x="8013805" y="838201"/>
            <a:ext cx="2321755" cy="1521941"/>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US">
                <a:solidFill>
                  <a:srgbClr val="3C3D3E"/>
                </a:solidFill>
              </a:rPr>
              <a:t> </a:t>
            </a:r>
          </a:p>
        </p:txBody>
      </p:sp>
      <p:pic>
        <p:nvPicPr>
          <p:cNvPr id="18" name="Picture 6" descr="Image result for compass icon transpar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7509" y="1129507"/>
            <a:ext cx="1475343" cy="1475343"/>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7"/>
          <p:cNvSpPr txBox="1">
            <a:spLocks/>
          </p:cNvSpPr>
          <p:nvPr/>
        </p:nvSpPr>
        <p:spPr>
          <a:xfrm>
            <a:off x="5353842" y="3289795"/>
            <a:ext cx="3929347" cy="1768517"/>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endParaRPr lang="en-US">
              <a:solidFill>
                <a:srgbClr val="3C3D3E"/>
              </a:solidFill>
            </a:endParaRPr>
          </a:p>
        </p:txBody>
      </p:sp>
      <p:sp>
        <p:nvSpPr>
          <p:cNvPr id="21" name="Content Placeholder 7"/>
          <p:cNvSpPr txBox="1">
            <a:spLocks/>
          </p:cNvSpPr>
          <p:nvPr/>
        </p:nvSpPr>
        <p:spPr>
          <a:xfrm>
            <a:off x="6514719" y="4551717"/>
            <a:ext cx="3929347" cy="1768517"/>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endParaRPr lang="en-US">
              <a:solidFill>
                <a:srgbClr val="3C3D3E"/>
              </a:solidFill>
            </a:endParaRPr>
          </a:p>
        </p:txBody>
      </p:sp>
      <p:sp>
        <p:nvSpPr>
          <p:cNvPr id="23" name="Content Placeholder 7"/>
          <p:cNvSpPr txBox="1">
            <a:spLocks/>
          </p:cNvSpPr>
          <p:nvPr/>
        </p:nvSpPr>
        <p:spPr>
          <a:xfrm>
            <a:off x="7866186" y="1595535"/>
            <a:ext cx="2321755" cy="4460032"/>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endParaRPr lang="en-US">
              <a:solidFill>
                <a:srgbClr val="3C3D3E"/>
              </a:solidFill>
            </a:endParaRPr>
          </a:p>
        </p:txBody>
      </p:sp>
      <p:sp>
        <p:nvSpPr>
          <p:cNvPr id="13" name="Content Placeholder 7"/>
          <p:cNvSpPr txBox="1">
            <a:spLocks/>
          </p:cNvSpPr>
          <p:nvPr/>
        </p:nvSpPr>
        <p:spPr>
          <a:xfrm>
            <a:off x="7992783" y="1557802"/>
            <a:ext cx="2321755" cy="2142552"/>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2"/>
            <a:r>
              <a:rPr lang="en-US">
                <a:solidFill>
                  <a:srgbClr val="118E97"/>
                </a:solidFill>
              </a:rPr>
              <a:t>Recommend</a:t>
            </a:r>
          </a:p>
          <a:p>
            <a:pPr lvl="3"/>
            <a:r>
              <a:rPr lang="en-US">
                <a:solidFill>
                  <a:srgbClr val="3C3D3E"/>
                </a:solidFill>
              </a:rPr>
              <a:t>Architects don’t just present options, they recommend direction. Architects know the business context and understand the trade-offs enough to present a preferred solution from amongst the options. </a:t>
            </a:r>
          </a:p>
          <a:p>
            <a:pPr lvl="3"/>
            <a:endParaRPr lang="en-US">
              <a:solidFill>
                <a:srgbClr val="3C3D3E"/>
              </a:solidFill>
            </a:endParaRPr>
          </a:p>
        </p:txBody>
      </p:sp>
    </p:spTree>
    <p:extLst>
      <p:ext uri="{BB962C8B-B14F-4D97-AF65-F5344CB8AC3E}">
        <p14:creationId xmlns:p14="http://schemas.microsoft.com/office/powerpoint/2010/main" val="1283946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Technical Direction</a:t>
            </a:r>
          </a:p>
        </p:txBody>
      </p:sp>
      <p:sp>
        <p:nvSpPr>
          <p:cNvPr id="5" name="Text Placeholder 4"/>
          <p:cNvSpPr>
            <a:spLocks noGrp="1"/>
          </p:cNvSpPr>
          <p:nvPr>
            <p:ph type="body" sz="quarter" idx="11"/>
          </p:nvPr>
        </p:nvSpPr>
        <p:spPr/>
        <p:txBody>
          <a:bodyPr/>
          <a:lstStyle/>
          <a:p>
            <a:endParaRPr lang="en-US"/>
          </a:p>
        </p:txBody>
      </p:sp>
      <p:sp>
        <p:nvSpPr>
          <p:cNvPr id="10" name="Content Placeholder 7"/>
          <p:cNvSpPr txBox="1">
            <a:spLocks/>
          </p:cNvSpPr>
          <p:nvPr/>
        </p:nvSpPr>
        <p:spPr>
          <a:xfrm>
            <a:off x="5353842" y="838201"/>
            <a:ext cx="2321755" cy="4442927"/>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US">
                <a:solidFill>
                  <a:srgbClr val="3C3D3E"/>
                </a:solidFill>
              </a:rPr>
              <a:t>Architects set technical direction. These are the big picture thinkers that get up and out in front to say “here is where we are going”. They look at the technology and the  business needs and create a roadmap that gets us to where we need to be. They position the institution well for the future through applied innovation. </a:t>
            </a:r>
          </a:p>
        </p:txBody>
      </p:sp>
      <p:sp>
        <p:nvSpPr>
          <p:cNvPr id="11" name="Content Placeholder 7"/>
          <p:cNvSpPr txBox="1">
            <a:spLocks/>
          </p:cNvSpPr>
          <p:nvPr/>
        </p:nvSpPr>
        <p:spPr>
          <a:xfrm>
            <a:off x="2047407" y="3506144"/>
            <a:ext cx="2321755" cy="1217140"/>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a:buNone/>
            </a:pPr>
            <a:r>
              <a:rPr lang="en-US">
                <a:solidFill>
                  <a:srgbClr val="E34A06"/>
                </a:solidFill>
              </a:rPr>
              <a:t>Up and out. Figure out where we are going and plant the flag so we can all get there. </a:t>
            </a:r>
          </a:p>
        </p:txBody>
      </p:sp>
      <p:sp>
        <p:nvSpPr>
          <p:cNvPr id="12" name="Content Placeholder 7"/>
          <p:cNvSpPr txBox="1">
            <a:spLocks/>
          </p:cNvSpPr>
          <p:nvPr/>
        </p:nvSpPr>
        <p:spPr>
          <a:xfrm>
            <a:off x="8013805" y="838201"/>
            <a:ext cx="2321755" cy="1521941"/>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US">
                <a:solidFill>
                  <a:srgbClr val="3C3D3E"/>
                </a:solidFill>
              </a:rPr>
              <a:t> </a:t>
            </a:r>
          </a:p>
        </p:txBody>
      </p:sp>
      <p:grpSp>
        <p:nvGrpSpPr>
          <p:cNvPr id="8" name="Group 7"/>
          <p:cNvGrpSpPr/>
          <p:nvPr/>
        </p:nvGrpSpPr>
        <p:grpSpPr>
          <a:xfrm>
            <a:off x="2825263" y="1700845"/>
            <a:ext cx="569269" cy="922574"/>
            <a:chOff x="6701481" y="1033849"/>
            <a:chExt cx="474303" cy="804476"/>
          </a:xfrm>
        </p:grpSpPr>
        <p:cxnSp>
          <p:nvCxnSpPr>
            <p:cNvPr id="9" name="Straight Connector 8"/>
            <p:cNvCxnSpPr/>
            <p:nvPr/>
          </p:nvCxnSpPr>
          <p:spPr>
            <a:xfrm>
              <a:off x="6701481" y="1033849"/>
              <a:ext cx="0" cy="804476"/>
            </a:xfrm>
            <a:prstGeom prst="line">
              <a:avLst/>
            </a:prstGeom>
            <a:ln cap="rnd"/>
            <a:effectLst/>
          </p:spPr>
          <p:style>
            <a:lnRef idx="3">
              <a:schemeClr val="dk1"/>
            </a:lnRef>
            <a:fillRef idx="0">
              <a:schemeClr val="dk1"/>
            </a:fillRef>
            <a:effectRef idx="2">
              <a:schemeClr val="dk1"/>
            </a:effectRef>
            <a:fontRef idx="minor">
              <a:schemeClr val="tx1"/>
            </a:fontRef>
          </p:style>
        </p:cxnSp>
        <p:sp>
          <p:nvSpPr>
            <p:cNvPr id="13" name="Isosceles Triangle 12"/>
            <p:cNvSpPr/>
            <p:nvPr/>
          </p:nvSpPr>
          <p:spPr>
            <a:xfrm rot="5400000">
              <a:off x="6778563" y="992240"/>
              <a:ext cx="355612" cy="438831"/>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grpSp>
      <p:sp>
        <p:nvSpPr>
          <p:cNvPr id="3" name="Freeform 2"/>
          <p:cNvSpPr/>
          <p:nvPr/>
        </p:nvSpPr>
        <p:spPr>
          <a:xfrm>
            <a:off x="3250163" y="2231622"/>
            <a:ext cx="6362854" cy="3310763"/>
          </a:xfrm>
          <a:custGeom>
            <a:avLst/>
            <a:gdLst>
              <a:gd name="connsiteX0" fmla="*/ 0 w 6362854"/>
              <a:gd name="connsiteY0" fmla="*/ 3310763 h 3310763"/>
              <a:gd name="connsiteX1" fmla="*/ 2743200 w 6362854"/>
              <a:gd name="connsiteY1" fmla="*/ 2433685 h 3310763"/>
              <a:gd name="connsiteX2" fmla="*/ 4702629 w 6362854"/>
              <a:gd name="connsiteY2" fmla="*/ 2545652 h 3310763"/>
              <a:gd name="connsiteX3" fmla="*/ 4973217 w 6362854"/>
              <a:gd name="connsiteY3" fmla="*/ 166346 h 3310763"/>
              <a:gd name="connsiteX4" fmla="*/ 6298164 w 6362854"/>
              <a:gd name="connsiteY4" fmla="*/ 287644 h 3310763"/>
              <a:gd name="connsiteX5" fmla="*/ 6158204 w 6362854"/>
              <a:gd name="connsiteY5" fmla="*/ 987440 h 3310763"/>
              <a:gd name="connsiteX6" fmla="*/ 6167535 w 6362854"/>
              <a:gd name="connsiteY6" fmla="*/ 1024763 h 33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854" h="3310763">
                <a:moveTo>
                  <a:pt x="0" y="3310763"/>
                </a:moveTo>
                <a:cubicBezTo>
                  <a:pt x="979714" y="2935983"/>
                  <a:pt x="1959429" y="2561203"/>
                  <a:pt x="2743200" y="2433685"/>
                </a:cubicBezTo>
                <a:cubicBezTo>
                  <a:pt x="3526971" y="2306167"/>
                  <a:pt x="4330959" y="2923542"/>
                  <a:pt x="4702629" y="2545652"/>
                </a:cubicBezTo>
                <a:cubicBezTo>
                  <a:pt x="5074299" y="2167762"/>
                  <a:pt x="4707294" y="542681"/>
                  <a:pt x="4973217" y="166346"/>
                </a:cubicBezTo>
                <a:cubicBezTo>
                  <a:pt x="5239140" y="-209989"/>
                  <a:pt x="6100666" y="150795"/>
                  <a:pt x="6298164" y="287644"/>
                </a:cubicBezTo>
                <a:cubicBezTo>
                  <a:pt x="6495662" y="424493"/>
                  <a:pt x="6179976" y="864587"/>
                  <a:pt x="6158204" y="987440"/>
                </a:cubicBezTo>
                <a:cubicBezTo>
                  <a:pt x="6136432" y="1110293"/>
                  <a:pt x="6151983" y="1067528"/>
                  <a:pt x="6167535" y="1024763"/>
                </a:cubicBezTo>
              </a:path>
            </a:pathLst>
          </a:custGeom>
          <a:no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New Tai Lue"/>
            </a:endParaRPr>
          </a:p>
        </p:txBody>
      </p:sp>
      <p:pic>
        <p:nvPicPr>
          <p:cNvPr id="3076" name="Picture 4" descr="Image result for many paths one destination"/>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353842" y="2966104"/>
            <a:ext cx="4850333" cy="2612571"/>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7"/>
          <p:cNvSpPr txBox="1">
            <a:spLocks/>
          </p:cNvSpPr>
          <p:nvPr/>
        </p:nvSpPr>
        <p:spPr>
          <a:xfrm>
            <a:off x="7882420" y="817955"/>
            <a:ext cx="2321755" cy="4442927"/>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US">
                <a:solidFill>
                  <a:srgbClr val="3C3D3E"/>
                </a:solidFill>
              </a:rPr>
              <a:t>Sometimes projects or initiatives may veer off in a different direction (for lots of reasons), and there is lots of in-place systems and technology that make the path more challenging. But the architects take the long view to look at where we ultimately need to end up.  </a:t>
            </a:r>
          </a:p>
          <a:p>
            <a:pPr lvl="3">
              <a:buNone/>
            </a:pPr>
            <a:endParaRPr lang="en-US">
              <a:solidFill>
                <a:srgbClr val="3C3D3E"/>
              </a:solidFill>
            </a:endParaRPr>
          </a:p>
        </p:txBody>
      </p:sp>
    </p:spTree>
    <p:extLst>
      <p:ext uri="{BB962C8B-B14F-4D97-AF65-F5344CB8AC3E}">
        <p14:creationId xmlns:p14="http://schemas.microsoft.com/office/powerpoint/2010/main" val="784998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EC260-0550-499B-9BC8-CA2BA9E784C2}"/>
              </a:ext>
            </a:extLst>
          </p:cNvPr>
          <p:cNvSpPr>
            <a:spLocks noGrp="1"/>
          </p:cNvSpPr>
          <p:nvPr>
            <p:ph type="title"/>
          </p:nvPr>
        </p:nvSpPr>
        <p:spPr/>
        <p:txBody>
          <a:bodyPr/>
          <a:lstStyle/>
          <a:p>
            <a:r>
              <a:rPr lang="en-CA"/>
              <a:t>Outline (Speakers Only)</a:t>
            </a:r>
            <a:endParaRPr lang="en-US"/>
          </a:p>
        </p:txBody>
      </p:sp>
      <p:sp>
        <p:nvSpPr>
          <p:cNvPr id="3" name="Content Placeholder 2">
            <a:extLst>
              <a:ext uri="{FF2B5EF4-FFF2-40B4-BE49-F238E27FC236}">
                <a16:creationId xmlns:a16="http://schemas.microsoft.com/office/drawing/2014/main" id="{1F153BCB-4BB9-4824-AC3E-0DE075A4B40B}"/>
              </a:ext>
            </a:extLst>
          </p:cNvPr>
          <p:cNvSpPr>
            <a:spLocks noGrp="1"/>
          </p:cNvSpPr>
          <p:nvPr>
            <p:ph idx="1"/>
          </p:nvPr>
        </p:nvSpPr>
        <p:spPr/>
        <p:txBody>
          <a:bodyPr vert="horz" lIns="91440" tIns="45720" rIns="91440" bIns="45720" rtlCol="0" anchor="t">
            <a:normAutofit/>
          </a:bodyPr>
          <a:lstStyle/>
          <a:p>
            <a:pPr marL="0" indent="0">
              <a:buNone/>
            </a:pPr>
            <a:r>
              <a:rPr lang="en-CA"/>
              <a:t>Goal: Explain the role of “Enterprise Architecture” and the problem that it solves.</a:t>
            </a:r>
          </a:p>
          <a:p>
            <a:pPr marL="0" indent="0">
              <a:buNone/>
            </a:pPr>
            <a:endParaRPr lang="en-US"/>
          </a:p>
          <a:p>
            <a:pPr marL="0" indent="0">
              <a:buNone/>
            </a:pPr>
            <a:r>
              <a:rPr lang="en-US"/>
              <a:t>Problem:</a:t>
            </a:r>
            <a:r>
              <a:rPr lang="en-CA"/>
              <a:t> Aligning </a:t>
            </a:r>
            <a:r>
              <a:rPr lang="en-CA" i="1"/>
              <a:t>ALL </a:t>
            </a:r>
            <a:r>
              <a:rPr lang="en-CA"/>
              <a:t>technology initiatives to a continually evolving and changing business strategy</a:t>
            </a:r>
            <a:endParaRPr lang="en-US">
              <a:ea typeface="Calibri" panose="020F0502020204030204"/>
              <a:cs typeface="Calibri" panose="020F0502020204030204"/>
            </a:endParaRPr>
          </a:p>
          <a:p>
            <a:pPr marL="0" indent="0">
              <a:buNone/>
            </a:pPr>
            <a:endParaRPr lang="en-CA">
              <a:ea typeface="Calibri"/>
              <a:cs typeface="Calibri"/>
            </a:endParaRPr>
          </a:p>
          <a:p>
            <a:pPr marL="0" indent="0">
              <a:buNone/>
            </a:pPr>
            <a:r>
              <a:rPr lang="en-CA">
                <a:ea typeface="Calibri"/>
                <a:cs typeface="Calibri"/>
              </a:rPr>
              <a:t>Solution: IT Architecture practice</a:t>
            </a:r>
          </a:p>
        </p:txBody>
      </p:sp>
    </p:spTree>
    <p:extLst>
      <p:ext uri="{BB962C8B-B14F-4D97-AF65-F5344CB8AC3E}">
        <p14:creationId xmlns:p14="http://schemas.microsoft.com/office/powerpoint/2010/main" val="3607025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Core Competencies</a:t>
            </a:r>
            <a:br>
              <a:rPr lang="en-US"/>
            </a:br>
            <a:endParaRPr lang="en-US" b="0" i="1"/>
          </a:p>
        </p:txBody>
      </p:sp>
      <p:sp>
        <p:nvSpPr>
          <p:cNvPr id="4" name="Content Placeholder 3"/>
          <p:cNvSpPr>
            <a:spLocks noGrp="1"/>
          </p:cNvSpPr>
          <p:nvPr>
            <p:ph idx="1"/>
          </p:nvPr>
        </p:nvSpPr>
        <p:spPr>
          <a:xfrm>
            <a:off x="5361875" y="685800"/>
            <a:ext cx="4857047" cy="1028700"/>
          </a:xfrm>
        </p:spPr>
        <p:txBody>
          <a:bodyPr/>
          <a:lstStyle/>
          <a:p>
            <a:r>
              <a:rPr lang="en-US" sz="1100" i="0">
                <a:solidFill>
                  <a:schemeClr val="tx2"/>
                </a:solidFill>
                <a:latin typeface="Microsoft New Tai Lue" panose="020B0502040204020203" pitchFamily="34" charset="0"/>
                <a:cs typeface="Microsoft New Tai Lue" panose="020B0502040204020203" pitchFamily="34" charset="0"/>
              </a:rPr>
              <a:t>The University has identified 9 architecture competencies that we focus on developing and improving over the next three years. These are areas that we believe will be critical to run our environment and support the mandate of the institution. While architects are generalists that need to know a lot about a lot, no one knows everything. These are areas that architects may go deep on. </a:t>
            </a:r>
          </a:p>
          <a:p>
            <a:pPr>
              <a:buNone/>
            </a:pPr>
            <a:endParaRPr lang="en-US" sz="1100" i="0">
              <a:solidFill>
                <a:schemeClr val="tx2"/>
              </a:solidFill>
              <a:latin typeface="Microsoft New Tai Lue" panose="020B0502040204020203" pitchFamily="34" charset="0"/>
              <a:cs typeface="Microsoft New Tai Lue" panose="020B0502040204020203" pitchFamily="34" charset="0"/>
            </a:endParaRPr>
          </a:p>
        </p:txBody>
      </p:sp>
      <p:pic>
        <p:nvPicPr>
          <p:cNvPr id="6146" name="Picture 2" descr="Image result for systems architecture ico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14782" y="2736868"/>
            <a:ext cx="1897377" cy="1897377"/>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p:cNvSpPr>
            <a:spLocks noGrp="1"/>
          </p:cNvSpPr>
          <p:nvPr>
            <p:ph idx="1"/>
          </p:nvPr>
        </p:nvSpPr>
        <p:spPr>
          <a:xfrm>
            <a:off x="5361875" y="2144163"/>
            <a:ext cx="1484313" cy="4616450"/>
          </a:xfrm>
        </p:spPr>
        <p:txBody>
          <a:bodyPr/>
          <a:lstStyle/>
          <a:p>
            <a:pPr lvl="2"/>
            <a:r>
              <a:rPr lang="en-US"/>
              <a:t>Network</a:t>
            </a:r>
          </a:p>
          <a:p>
            <a:pPr lvl="3">
              <a:buNone/>
            </a:pPr>
            <a:r>
              <a:rPr lang="en-US"/>
              <a:t>The infrastructure that connects us and enables communication.</a:t>
            </a:r>
          </a:p>
          <a:p>
            <a:pPr lvl="2"/>
            <a:r>
              <a:rPr lang="en-US"/>
              <a:t>Data/BI</a:t>
            </a:r>
          </a:p>
          <a:p>
            <a:pPr lvl="3"/>
            <a:r>
              <a:rPr lang="en-US"/>
              <a:t>Understanding, managing and using our information. </a:t>
            </a:r>
          </a:p>
          <a:p>
            <a:pPr lvl="2"/>
            <a:r>
              <a:rPr lang="en-US"/>
              <a:t>Integration</a:t>
            </a:r>
          </a:p>
          <a:p>
            <a:pPr lvl="3"/>
            <a:r>
              <a:rPr lang="en-US"/>
              <a:t>Connecting the pieces together to create a seamless experience across systems and business units.</a:t>
            </a:r>
          </a:p>
        </p:txBody>
      </p:sp>
      <p:sp>
        <p:nvSpPr>
          <p:cNvPr id="23" name="Content Placeholder 2"/>
          <p:cNvSpPr>
            <a:spLocks noGrp="1"/>
          </p:cNvSpPr>
          <p:nvPr>
            <p:ph idx="1"/>
          </p:nvPr>
        </p:nvSpPr>
        <p:spPr>
          <a:xfrm>
            <a:off x="7048241" y="2144163"/>
            <a:ext cx="1484313" cy="4616450"/>
          </a:xfrm>
        </p:spPr>
        <p:txBody>
          <a:bodyPr/>
          <a:lstStyle/>
          <a:p>
            <a:pPr lvl="2"/>
            <a:r>
              <a:rPr lang="en-US"/>
              <a:t>Application</a:t>
            </a:r>
          </a:p>
          <a:p>
            <a:pPr lvl="3"/>
            <a:r>
              <a:rPr lang="en-US"/>
              <a:t>The software tools that we use to do the work we do. </a:t>
            </a:r>
          </a:p>
          <a:p>
            <a:pPr lvl="2"/>
            <a:r>
              <a:rPr lang="en-US"/>
              <a:t>Cloud</a:t>
            </a:r>
          </a:p>
          <a:p>
            <a:pPr lvl="3">
              <a:buNone/>
            </a:pPr>
            <a:r>
              <a:rPr lang="en-US"/>
              <a:t>Taking advantage of cloud technology for our environment. </a:t>
            </a:r>
          </a:p>
          <a:p>
            <a:pPr lvl="2"/>
            <a:r>
              <a:rPr lang="en-US"/>
              <a:t>Security</a:t>
            </a:r>
          </a:p>
          <a:p>
            <a:pPr lvl="3"/>
            <a:r>
              <a:rPr lang="en-US"/>
              <a:t>Control and protect our environment. </a:t>
            </a:r>
          </a:p>
          <a:p>
            <a:pPr lvl="2"/>
            <a:r>
              <a:rPr lang="en-US"/>
              <a:t>Mobile</a:t>
            </a:r>
          </a:p>
          <a:p>
            <a:pPr lvl="3"/>
            <a:r>
              <a:rPr lang="en-US"/>
              <a:t>Solutions and infrastructure to support mobile devices.</a:t>
            </a:r>
          </a:p>
        </p:txBody>
      </p:sp>
      <p:sp>
        <p:nvSpPr>
          <p:cNvPr id="24" name="Content Placeholder 2"/>
          <p:cNvSpPr>
            <a:spLocks noGrp="1"/>
          </p:cNvSpPr>
          <p:nvPr>
            <p:ph idx="1"/>
          </p:nvPr>
        </p:nvSpPr>
        <p:spPr>
          <a:xfrm>
            <a:off x="8734609" y="2144163"/>
            <a:ext cx="1484313" cy="4616450"/>
          </a:xfrm>
        </p:spPr>
        <p:txBody>
          <a:bodyPr/>
          <a:lstStyle/>
          <a:p>
            <a:pPr lvl="2"/>
            <a:r>
              <a:rPr lang="en-US"/>
              <a:t>AV</a:t>
            </a:r>
          </a:p>
          <a:p>
            <a:pPr lvl="3"/>
            <a:r>
              <a:rPr lang="en-US"/>
              <a:t>Audio visual solutions for teaching, learning and business. </a:t>
            </a:r>
          </a:p>
          <a:p>
            <a:pPr lvl="2"/>
            <a:r>
              <a:rPr lang="en-US"/>
              <a:t>Server/Storage</a:t>
            </a:r>
          </a:p>
          <a:p>
            <a:pPr lvl="3"/>
            <a:r>
              <a:rPr lang="en-US"/>
              <a:t>The compute and storage to run our systems including research and high performance computing. </a:t>
            </a:r>
          </a:p>
        </p:txBody>
      </p:sp>
      <p:sp>
        <p:nvSpPr>
          <p:cNvPr id="25" name="Content Placeholder 7"/>
          <p:cNvSpPr txBox="1">
            <a:spLocks/>
          </p:cNvSpPr>
          <p:nvPr/>
        </p:nvSpPr>
        <p:spPr>
          <a:xfrm>
            <a:off x="1981200" y="1194071"/>
            <a:ext cx="2484408" cy="1008863"/>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a:buNone/>
            </a:pPr>
            <a:r>
              <a:rPr lang="en-US">
                <a:solidFill>
                  <a:srgbClr val="E34A06"/>
                </a:solidFill>
              </a:rPr>
              <a:t>Skillsets and expertise that we will focus on within our practice</a:t>
            </a:r>
          </a:p>
          <a:p>
            <a:pPr lvl="3"/>
            <a:endParaRPr lang="en-US" err="1">
              <a:solidFill>
                <a:srgbClr val="3C3D3E"/>
              </a:solidFill>
            </a:endParaRPr>
          </a:p>
        </p:txBody>
      </p:sp>
    </p:spTree>
    <p:extLst>
      <p:ext uri="{BB962C8B-B14F-4D97-AF65-F5344CB8AC3E}">
        <p14:creationId xmlns:p14="http://schemas.microsoft.com/office/powerpoint/2010/main" val="2716046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IT Architecture</a:t>
            </a:r>
            <a:br>
              <a:rPr lang="en-US"/>
            </a:br>
            <a:r>
              <a:rPr lang="en-US" b="0" i="1"/>
              <a:t>The Roles</a:t>
            </a:r>
          </a:p>
        </p:txBody>
      </p:sp>
      <p:pic>
        <p:nvPicPr>
          <p:cNvPr id="16" name="Picture 2" descr="Cc505970.jour15_BecomingAnArchitect_Fig01(en-us,MSDN.1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5961" y="3510053"/>
            <a:ext cx="4288658" cy="266849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p:cNvSpPr>
            <a:spLocks noGrp="1"/>
          </p:cNvSpPr>
          <p:nvPr>
            <p:ph idx="1"/>
          </p:nvPr>
        </p:nvSpPr>
        <p:spPr>
          <a:xfrm>
            <a:off x="5353051" y="685800"/>
            <a:ext cx="2409825" cy="5492750"/>
          </a:xfrm>
        </p:spPr>
        <p:txBody>
          <a:bodyPr/>
          <a:lstStyle/>
          <a:p>
            <a:pPr lvl="2"/>
            <a:r>
              <a:rPr lang="en-US"/>
              <a:t>Enterprise Architect </a:t>
            </a:r>
          </a:p>
          <a:p>
            <a:pPr lvl="3"/>
            <a:r>
              <a:rPr lang="en-US"/>
              <a:t>The Enterprise Architect (EA) is a planning and leadership role that is responsible for identifying the future state of the organization’s IT environment -- in the context of the business strategy -- and engage wherever and whomever necessary to help guide the organization to deliver toward it. This is a transformation role that looks at future-state. Where are we going and why. </a:t>
            </a:r>
          </a:p>
          <a:p>
            <a:pPr lvl="3"/>
            <a:endParaRPr lang="en-US"/>
          </a:p>
        </p:txBody>
      </p:sp>
      <p:sp>
        <p:nvSpPr>
          <p:cNvPr id="19" name="Content Placeholder 9"/>
          <p:cNvSpPr>
            <a:spLocks noGrp="1"/>
          </p:cNvSpPr>
          <p:nvPr>
            <p:ph idx="1"/>
          </p:nvPr>
        </p:nvSpPr>
        <p:spPr>
          <a:xfrm>
            <a:off x="7867650" y="685800"/>
            <a:ext cx="2362200" cy="6308124"/>
          </a:xfrm>
        </p:spPr>
        <p:txBody>
          <a:bodyPr/>
          <a:lstStyle/>
          <a:p>
            <a:pPr lvl="2">
              <a:buNone/>
            </a:pPr>
            <a:r>
              <a:rPr lang="en-US"/>
              <a:t>Solution Architect</a:t>
            </a:r>
          </a:p>
          <a:p>
            <a:pPr lvl="3">
              <a:buNone/>
            </a:pPr>
            <a:r>
              <a:rPr lang="en-US"/>
              <a:t>The Solution Architect (SA) or Systems Architect is the technical lead on projects. They are responsible for designing a high level solution to a specific set of business requirements, within the organizations architecture framework. This solution may span multiple applications or technologies. </a:t>
            </a:r>
          </a:p>
          <a:p>
            <a:pPr lvl="2">
              <a:buNone/>
            </a:pPr>
            <a:r>
              <a:rPr lang="en-US"/>
              <a:t>Technical Architect</a:t>
            </a:r>
          </a:p>
          <a:p>
            <a:pPr lvl="3">
              <a:buNone/>
            </a:pPr>
            <a:r>
              <a:rPr lang="en-US"/>
              <a:t>The Technical Architect is a technology specialist in a particular technology or group of inter-related technologies. They are responsible for implementation of, and processes within, a specific technology, application or suite of applications. They have deep knowledge in a particular competency (or set of competencies) and will often be consulted by other architects as part of a larger solution.</a:t>
            </a:r>
          </a:p>
          <a:p>
            <a:pPr lvl="3">
              <a:buNone/>
            </a:pPr>
            <a:endParaRPr lang="en-US"/>
          </a:p>
        </p:txBody>
      </p:sp>
      <p:sp>
        <p:nvSpPr>
          <p:cNvPr id="21" name="Content Placeholder 9"/>
          <p:cNvSpPr>
            <a:spLocks noGrp="1"/>
          </p:cNvSpPr>
          <p:nvPr>
            <p:ph idx="1"/>
          </p:nvPr>
        </p:nvSpPr>
        <p:spPr>
          <a:xfrm>
            <a:off x="1981201" y="1590675"/>
            <a:ext cx="3076575" cy="1014502"/>
          </a:xfrm>
        </p:spPr>
        <p:txBody>
          <a:bodyPr/>
          <a:lstStyle/>
          <a:p>
            <a:r>
              <a:rPr lang="en-US"/>
              <a:t>There are three key roles that architects play, that speak to strategic focus vs technological depth. </a:t>
            </a:r>
          </a:p>
        </p:txBody>
      </p:sp>
    </p:spTree>
    <p:extLst>
      <p:ext uri="{BB962C8B-B14F-4D97-AF65-F5344CB8AC3E}">
        <p14:creationId xmlns:p14="http://schemas.microsoft.com/office/powerpoint/2010/main" val="58853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IT Architecture Practice</a:t>
            </a:r>
            <a:br>
              <a:rPr lang="en-US"/>
            </a:br>
            <a:r>
              <a:rPr lang="en-US" b="0" i="1"/>
              <a:t>the journey</a:t>
            </a:r>
          </a:p>
        </p:txBody>
      </p:sp>
      <p:sp>
        <p:nvSpPr>
          <p:cNvPr id="10" name="Content Placeholder 9"/>
          <p:cNvSpPr>
            <a:spLocks noGrp="1"/>
          </p:cNvSpPr>
          <p:nvPr>
            <p:ph idx="1"/>
          </p:nvPr>
        </p:nvSpPr>
        <p:spPr>
          <a:xfrm>
            <a:off x="5353051" y="685800"/>
            <a:ext cx="6229349" cy="5492750"/>
          </a:xfrm>
        </p:spPr>
        <p:txBody>
          <a:bodyPr/>
          <a:lstStyle/>
          <a:p>
            <a:pPr marL="285750" lvl="3" indent="-285750">
              <a:buFont typeface="Wingdings" panose="05000000000000000000" pitchFamily="2" charset="2"/>
              <a:buChar char="Ø"/>
            </a:pPr>
            <a:r>
              <a:rPr lang="en-US" sz="1400">
                <a:latin typeface="+mj-lt"/>
              </a:rPr>
              <a:t>Commitment of 6 positions by CIO in 2016</a:t>
            </a:r>
          </a:p>
          <a:p>
            <a:pPr marL="457200" lvl="4" indent="-285750">
              <a:buFont typeface="Wingdings" panose="05000000000000000000" pitchFamily="2" charset="2"/>
              <a:buChar char="Ø"/>
            </a:pPr>
            <a:r>
              <a:rPr lang="en-US" sz="1400">
                <a:latin typeface="+mj-lt"/>
              </a:rPr>
              <a:t>Design and Architecture done informally prior to this</a:t>
            </a:r>
          </a:p>
          <a:p>
            <a:pPr marL="457200" lvl="4" indent="-285750">
              <a:buFont typeface="Wingdings" panose="05000000000000000000" pitchFamily="2" charset="2"/>
              <a:buChar char="Ø"/>
            </a:pPr>
            <a:r>
              <a:rPr lang="en-US" sz="1400">
                <a:latin typeface="+mj-lt"/>
              </a:rPr>
              <a:t>Recognized need to provide more focus, expertise, and continuity</a:t>
            </a:r>
          </a:p>
          <a:p>
            <a:pPr marL="285750" lvl="3" indent="-285750">
              <a:buFont typeface="Wingdings" panose="05000000000000000000" pitchFamily="2" charset="2"/>
              <a:buChar char="Ø"/>
            </a:pPr>
            <a:r>
              <a:rPr lang="en-US" sz="1400">
                <a:latin typeface="+mj-lt"/>
              </a:rPr>
              <a:t>Architecture Board formed in 2018</a:t>
            </a:r>
          </a:p>
          <a:p>
            <a:pPr marL="457200" lvl="4" indent="-285750">
              <a:buFont typeface="Wingdings" panose="05000000000000000000" pitchFamily="2" charset="2"/>
              <a:buChar char="Ø"/>
            </a:pPr>
            <a:r>
              <a:rPr lang="en-US" sz="1400">
                <a:latin typeface="+mj-lt"/>
              </a:rPr>
              <a:t>Reviews Architecture Visions, Architecture Decision Requests, and standards</a:t>
            </a:r>
          </a:p>
          <a:p>
            <a:pPr marL="457200" lvl="4" indent="-285750">
              <a:buFont typeface="Wingdings" panose="05000000000000000000" pitchFamily="2" charset="2"/>
              <a:buChar char="Ø"/>
            </a:pPr>
            <a:r>
              <a:rPr lang="en-US" sz="1400">
                <a:latin typeface="+mj-lt"/>
              </a:rPr>
              <a:t>Meets bi-weekly</a:t>
            </a:r>
          </a:p>
          <a:p>
            <a:pPr marL="285750" lvl="3" indent="-285750">
              <a:buFont typeface="Wingdings" panose="05000000000000000000" pitchFamily="2" charset="2"/>
              <a:buChar char="Ø"/>
            </a:pPr>
            <a:r>
              <a:rPr lang="en-US" sz="1400">
                <a:latin typeface="+mj-lt"/>
              </a:rPr>
              <a:t>Current Team</a:t>
            </a:r>
          </a:p>
          <a:p>
            <a:pPr marL="457200" lvl="4" indent="-285750">
              <a:buFont typeface="Wingdings" panose="05000000000000000000" pitchFamily="2" charset="2"/>
              <a:buChar char="Ø"/>
            </a:pPr>
            <a:r>
              <a:rPr lang="en-US" sz="1400">
                <a:latin typeface="+mj-lt"/>
              </a:rPr>
              <a:t>Banner Program Architect</a:t>
            </a:r>
          </a:p>
          <a:p>
            <a:pPr marL="457200" lvl="4" indent="-285750">
              <a:buFont typeface="Wingdings" panose="05000000000000000000" pitchFamily="2" charset="2"/>
              <a:buChar char="Ø"/>
            </a:pPr>
            <a:r>
              <a:rPr lang="en-US" sz="1400">
                <a:latin typeface="+mj-lt"/>
              </a:rPr>
              <a:t>Identity Architect</a:t>
            </a:r>
          </a:p>
          <a:p>
            <a:pPr marL="457200" lvl="4" indent="-285750">
              <a:buFont typeface="Wingdings" panose="05000000000000000000" pitchFamily="2" charset="2"/>
              <a:buChar char="Ø"/>
            </a:pPr>
            <a:r>
              <a:rPr lang="en-US" sz="1400">
                <a:latin typeface="+mj-lt"/>
              </a:rPr>
              <a:t>Data Architect</a:t>
            </a:r>
          </a:p>
          <a:p>
            <a:pPr marL="457200" lvl="4" indent="-285750">
              <a:buFont typeface="Wingdings" panose="05000000000000000000" pitchFamily="2" charset="2"/>
              <a:buChar char="Ø"/>
            </a:pPr>
            <a:r>
              <a:rPr lang="en-US" sz="1400">
                <a:latin typeface="+mj-lt"/>
              </a:rPr>
              <a:t>Infrastructure Architect</a:t>
            </a:r>
          </a:p>
          <a:p>
            <a:pPr marL="457200" lvl="4" indent="-285750">
              <a:buFont typeface="Wingdings" panose="05000000000000000000" pitchFamily="2" charset="2"/>
              <a:buChar char="Ø"/>
            </a:pPr>
            <a:r>
              <a:rPr lang="en-US" sz="1400">
                <a:latin typeface="+mj-lt"/>
              </a:rPr>
              <a:t>Solution Architect</a:t>
            </a:r>
          </a:p>
          <a:p>
            <a:pPr marL="457200" lvl="4" indent="-285750">
              <a:buFont typeface="Wingdings" panose="05000000000000000000" pitchFamily="2" charset="2"/>
              <a:buChar char="Ø"/>
            </a:pPr>
            <a:r>
              <a:rPr lang="en-US" sz="1400">
                <a:latin typeface="+mj-lt"/>
              </a:rPr>
              <a:t>Infrastructure/Network Architect</a:t>
            </a:r>
          </a:p>
          <a:p>
            <a:pPr marL="457200" lvl="4" indent="-285750">
              <a:buFont typeface="Wingdings" panose="05000000000000000000" pitchFamily="2" charset="2"/>
              <a:buChar char="Ø"/>
            </a:pPr>
            <a:r>
              <a:rPr lang="en-US" sz="1400">
                <a:latin typeface="+mj-lt"/>
              </a:rPr>
              <a:t>Director, Planning and Governance (Non-voting member)</a:t>
            </a:r>
          </a:p>
          <a:p>
            <a:pPr marL="285750" lvl="3" indent="-285750">
              <a:buFont typeface="Wingdings" panose="05000000000000000000" pitchFamily="2" charset="2"/>
              <a:buChar char="Ø"/>
            </a:pPr>
            <a:r>
              <a:rPr lang="en-US" sz="1400">
                <a:latin typeface="+mj-lt"/>
              </a:rPr>
              <a:t>Up to this point we have been a responsive practice that responds to projects/initiatives</a:t>
            </a:r>
          </a:p>
          <a:p>
            <a:pPr marL="285750" lvl="3" indent="-285750">
              <a:buFont typeface="Wingdings" panose="05000000000000000000" pitchFamily="2" charset="2"/>
              <a:buChar char="Ø"/>
            </a:pPr>
            <a:endParaRPr lang="en-US" sz="1400">
              <a:latin typeface="+mj-lt"/>
            </a:endParaRPr>
          </a:p>
          <a:p>
            <a:pPr marL="457200" lvl="4" indent="-285750">
              <a:buFont typeface="Wingdings" panose="05000000000000000000" pitchFamily="2" charset="2"/>
              <a:buChar char="Ø"/>
            </a:pPr>
            <a:endParaRPr lang="en-US" sz="1400">
              <a:latin typeface="+mj-lt"/>
            </a:endParaRPr>
          </a:p>
        </p:txBody>
      </p:sp>
      <p:sp>
        <p:nvSpPr>
          <p:cNvPr id="21" name="Content Placeholder 9"/>
          <p:cNvSpPr>
            <a:spLocks noGrp="1"/>
          </p:cNvSpPr>
          <p:nvPr>
            <p:ph idx="1"/>
          </p:nvPr>
        </p:nvSpPr>
        <p:spPr>
          <a:xfrm>
            <a:off x="1981201" y="1790697"/>
            <a:ext cx="3076575" cy="5035550"/>
          </a:xfrm>
        </p:spPr>
        <p:txBody>
          <a:bodyPr/>
          <a:lstStyle/>
          <a:p>
            <a:r>
              <a:rPr lang="en-US"/>
              <a:t>How did we get here?</a:t>
            </a:r>
          </a:p>
        </p:txBody>
      </p:sp>
    </p:spTree>
    <p:extLst>
      <p:ext uri="{BB962C8B-B14F-4D97-AF65-F5344CB8AC3E}">
        <p14:creationId xmlns:p14="http://schemas.microsoft.com/office/powerpoint/2010/main" val="1931727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IT Architecture</a:t>
            </a:r>
            <a:br>
              <a:rPr lang="en-US"/>
            </a:br>
            <a:r>
              <a:rPr lang="en-US" b="0" i="1"/>
              <a:t>and Project Teams</a:t>
            </a:r>
          </a:p>
        </p:txBody>
      </p:sp>
      <p:sp>
        <p:nvSpPr>
          <p:cNvPr id="21" name="Content Placeholder 9"/>
          <p:cNvSpPr>
            <a:spLocks noGrp="1"/>
          </p:cNvSpPr>
          <p:nvPr>
            <p:ph idx="1"/>
          </p:nvPr>
        </p:nvSpPr>
        <p:spPr>
          <a:xfrm>
            <a:off x="1981201" y="2047875"/>
            <a:ext cx="3076575" cy="5035550"/>
          </a:xfrm>
        </p:spPr>
        <p:txBody>
          <a:bodyPr/>
          <a:lstStyle/>
          <a:p>
            <a:r>
              <a:rPr lang="en-US"/>
              <a:t>The Solution Architect is the technical lead on projects and owns the solution. This complements the PM who owns process and the Business Lead who owns the benefit. </a:t>
            </a:r>
          </a:p>
        </p:txBody>
      </p:sp>
      <p:graphicFrame>
        <p:nvGraphicFramePr>
          <p:cNvPr id="8" name="Table 7"/>
          <p:cNvGraphicFramePr>
            <a:graphicFrameLocks noGrp="1"/>
          </p:cNvGraphicFramePr>
          <p:nvPr/>
        </p:nvGraphicFramePr>
        <p:xfrm>
          <a:off x="1961091" y="4642696"/>
          <a:ext cx="2341867" cy="1173480"/>
        </p:xfrm>
        <a:graphic>
          <a:graphicData uri="http://schemas.openxmlformats.org/drawingml/2006/table">
            <a:tbl>
              <a:tblPr>
                <a:tableStyleId>{5C22544A-7EE6-4342-B048-85BDC9FD1C3A}</a:tableStyleId>
              </a:tblPr>
              <a:tblGrid>
                <a:gridCol w="2341867">
                  <a:extLst>
                    <a:ext uri="{9D8B030D-6E8A-4147-A177-3AD203B41FA5}">
                      <a16:colId xmlns:a16="http://schemas.microsoft.com/office/drawing/2014/main" val="20000"/>
                    </a:ext>
                  </a:extLst>
                </a:gridCol>
              </a:tblGrid>
              <a:tr h="0">
                <a:tc>
                  <a:txBody>
                    <a:bodyPr/>
                    <a:lstStyle/>
                    <a:p>
                      <a:r>
                        <a:rPr lang="en-US" sz="1300" i="1" kern="100" spc="-50" baseline="0">
                          <a:solidFill>
                            <a:schemeClr val="accent1"/>
                          </a:solidFill>
                          <a:latin typeface="Corbel" panose="020B0503020204020204" pitchFamily="34" charset="0"/>
                        </a:rPr>
                        <a:t>A project is any piece of time boxed work. Some projects require formal governance and formal project structures, other smaller pieces of work can still follow project methodologies.</a:t>
                      </a:r>
                    </a:p>
                  </a:txBody>
                  <a:tcPr marL="0" marR="0" marT="91440" marB="91440" anchor="ctr">
                    <a:lnL w="12700" cmpd="sng">
                      <a:noFill/>
                    </a:lnL>
                    <a:lnR w="12700" cmpd="sng">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Picture 6">
            <a:extLst>
              <a:ext uri="{FF2B5EF4-FFF2-40B4-BE49-F238E27FC236}">
                <a16:creationId xmlns:a16="http://schemas.microsoft.com/office/drawing/2014/main" id="{CB9E3AED-DEB6-9773-4229-8A4E1B13E062}"/>
              </a:ext>
            </a:extLst>
          </p:cNvPr>
          <p:cNvPicPr>
            <a:picLocks noChangeAspect="1"/>
          </p:cNvPicPr>
          <p:nvPr/>
        </p:nvPicPr>
        <p:blipFill>
          <a:blip r:embed="rId2"/>
          <a:stretch>
            <a:fillRect/>
          </a:stretch>
        </p:blipFill>
        <p:spPr>
          <a:xfrm>
            <a:off x="5077886" y="1008275"/>
            <a:ext cx="6862348" cy="4883478"/>
          </a:xfrm>
          <a:prstGeom prst="rect">
            <a:avLst/>
          </a:prstGeom>
        </p:spPr>
      </p:pic>
    </p:spTree>
    <p:extLst>
      <p:ext uri="{BB962C8B-B14F-4D97-AF65-F5344CB8AC3E}">
        <p14:creationId xmlns:p14="http://schemas.microsoft.com/office/powerpoint/2010/main" val="2473125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IT Architecture Practice</a:t>
            </a:r>
            <a:br>
              <a:rPr lang="en-US"/>
            </a:br>
            <a:r>
              <a:rPr lang="en-US" b="0" i="1"/>
              <a:t>the conflicts</a:t>
            </a:r>
          </a:p>
        </p:txBody>
      </p:sp>
      <p:sp>
        <p:nvSpPr>
          <p:cNvPr id="10" name="Content Placeholder 9"/>
          <p:cNvSpPr>
            <a:spLocks noGrp="1"/>
          </p:cNvSpPr>
          <p:nvPr>
            <p:ph idx="1"/>
          </p:nvPr>
        </p:nvSpPr>
        <p:spPr>
          <a:xfrm>
            <a:off x="5353051" y="685800"/>
            <a:ext cx="6229349" cy="5492750"/>
          </a:xfrm>
        </p:spPr>
        <p:txBody>
          <a:bodyPr/>
          <a:lstStyle/>
          <a:p>
            <a:pPr marL="285750" lvl="3" indent="-285750">
              <a:buFont typeface="Wingdings" panose="05000000000000000000" pitchFamily="2" charset="2"/>
              <a:buChar char="Ø"/>
            </a:pPr>
            <a:r>
              <a:rPr lang="en-US" sz="1400">
                <a:latin typeface="+mj-lt"/>
              </a:rPr>
              <a:t>Project Board controls scope/budget of projects</a:t>
            </a:r>
          </a:p>
          <a:p>
            <a:pPr marL="285750" lvl="3" indent="-285750">
              <a:buFont typeface="Wingdings" panose="05000000000000000000" pitchFamily="2" charset="2"/>
              <a:buChar char="Ø"/>
            </a:pPr>
            <a:r>
              <a:rPr lang="en-US" sz="1400">
                <a:latin typeface="+mj-lt"/>
              </a:rPr>
              <a:t>Architects present design and recommendations to the Project Board based on expertise and experience – not considering budget</a:t>
            </a:r>
          </a:p>
          <a:p>
            <a:pPr marL="285750" lvl="3" indent="-285750">
              <a:buFont typeface="Wingdings" panose="05000000000000000000" pitchFamily="2" charset="2"/>
              <a:buChar char="Ø"/>
            </a:pPr>
            <a:r>
              <a:rPr lang="en-US" sz="1400">
                <a:latin typeface="+mj-lt"/>
              </a:rPr>
              <a:t>Many times the recommended solution may not be able to fit in scope/schedule/budget of project</a:t>
            </a:r>
          </a:p>
          <a:p>
            <a:pPr marL="457200" lvl="4" indent="-285750">
              <a:buFont typeface="Wingdings" panose="05000000000000000000" pitchFamily="2" charset="2"/>
              <a:buChar char="Ø"/>
            </a:pPr>
            <a:r>
              <a:rPr lang="en-US" sz="1400">
                <a:latin typeface="+mj-lt"/>
              </a:rPr>
              <a:t>Significant exceptions require the Project Board to request an Architecture Exception that needs to be approved by CIO</a:t>
            </a:r>
          </a:p>
          <a:p>
            <a:pPr marL="457200" lvl="4" indent="-285750">
              <a:buFont typeface="Wingdings" panose="05000000000000000000" pitchFamily="2" charset="2"/>
              <a:buChar char="Ø"/>
            </a:pPr>
            <a:r>
              <a:rPr lang="en-US" sz="1400">
                <a:latin typeface="+mj-lt"/>
              </a:rPr>
              <a:t>In 4+ years we have not had an exception request</a:t>
            </a:r>
          </a:p>
          <a:p>
            <a:pPr marL="285750" lvl="3" indent="-285750">
              <a:buFont typeface="Wingdings" panose="05000000000000000000" pitchFamily="2" charset="2"/>
              <a:buChar char="Ø"/>
            </a:pPr>
            <a:r>
              <a:rPr lang="en-US" sz="1400">
                <a:latin typeface="+mj-lt"/>
              </a:rPr>
              <a:t>Our primary challenge is we integrate rather than develop</a:t>
            </a:r>
          </a:p>
          <a:p>
            <a:pPr marL="457200" lvl="4" indent="-285750">
              <a:buFont typeface="Wingdings" panose="05000000000000000000" pitchFamily="2" charset="2"/>
              <a:buChar char="Ø"/>
            </a:pPr>
            <a:r>
              <a:rPr lang="en-US" sz="1400">
                <a:latin typeface="+mj-lt"/>
              </a:rPr>
              <a:t>Our list of preferred solution/integration options can be limited </a:t>
            </a:r>
          </a:p>
          <a:p>
            <a:pPr marL="285750" lvl="3" indent="-285750">
              <a:buFont typeface="Wingdings" panose="05000000000000000000" pitchFamily="2" charset="2"/>
              <a:buChar char="Ø"/>
            </a:pPr>
            <a:endParaRPr lang="en-US" sz="1400">
              <a:latin typeface="+mj-lt"/>
            </a:endParaRPr>
          </a:p>
          <a:p>
            <a:pPr marL="285750" lvl="3" indent="-285750">
              <a:buFont typeface="Wingdings" panose="05000000000000000000" pitchFamily="2" charset="2"/>
              <a:buChar char="Ø"/>
            </a:pPr>
            <a:endParaRPr lang="en-US" sz="1400">
              <a:latin typeface="+mj-lt"/>
            </a:endParaRPr>
          </a:p>
          <a:p>
            <a:pPr marL="457200" lvl="4" indent="-285750">
              <a:buFont typeface="Wingdings" panose="05000000000000000000" pitchFamily="2" charset="2"/>
              <a:buChar char="Ø"/>
            </a:pPr>
            <a:endParaRPr lang="en-US" sz="1400">
              <a:latin typeface="+mj-lt"/>
            </a:endParaRPr>
          </a:p>
        </p:txBody>
      </p:sp>
      <p:sp>
        <p:nvSpPr>
          <p:cNvPr id="21" name="Content Placeholder 9"/>
          <p:cNvSpPr>
            <a:spLocks noGrp="1"/>
          </p:cNvSpPr>
          <p:nvPr>
            <p:ph idx="1"/>
          </p:nvPr>
        </p:nvSpPr>
        <p:spPr>
          <a:xfrm>
            <a:off x="1981201" y="1790697"/>
            <a:ext cx="3076575" cy="5035550"/>
          </a:xfrm>
        </p:spPr>
        <p:txBody>
          <a:bodyPr/>
          <a:lstStyle/>
          <a:p>
            <a:r>
              <a:rPr lang="en-US"/>
              <a:t>So what do we do when people don’t agree?</a:t>
            </a:r>
          </a:p>
        </p:txBody>
      </p:sp>
    </p:spTree>
    <p:extLst>
      <p:ext uri="{BB962C8B-B14F-4D97-AF65-F5344CB8AC3E}">
        <p14:creationId xmlns:p14="http://schemas.microsoft.com/office/powerpoint/2010/main" val="1496484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a:t>IT Architecture</a:t>
            </a:r>
            <a:br>
              <a:rPr lang="en-US"/>
            </a:br>
            <a:r>
              <a:rPr lang="en-US"/>
              <a:t>Themes</a:t>
            </a:r>
            <a:br>
              <a:rPr lang="en-US"/>
            </a:br>
            <a:endParaRPr lang="en-US" b="0" i="1"/>
          </a:p>
        </p:txBody>
      </p:sp>
      <p:sp>
        <p:nvSpPr>
          <p:cNvPr id="10" name="Content Placeholder 9"/>
          <p:cNvSpPr>
            <a:spLocks noGrp="1"/>
          </p:cNvSpPr>
          <p:nvPr>
            <p:ph idx="1"/>
          </p:nvPr>
        </p:nvSpPr>
        <p:spPr>
          <a:xfrm>
            <a:off x="1981201" y="1981200"/>
            <a:ext cx="1729740" cy="3011101"/>
          </a:xfrm>
        </p:spPr>
        <p:txBody>
          <a:bodyPr/>
          <a:lstStyle/>
          <a:p>
            <a:r>
              <a:rPr lang="en-US"/>
              <a:t>At U of M, The Architecture practice focuses around 7 major themes.</a:t>
            </a:r>
          </a:p>
          <a:p>
            <a:pPr lvl="2">
              <a:buNone/>
            </a:pPr>
            <a:br>
              <a:rPr lang="en-US"/>
            </a:br>
            <a:br>
              <a:rPr lang="en-US"/>
            </a:br>
            <a:endParaRPr lang="en-US"/>
          </a:p>
        </p:txBody>
      </p:sp>
      <p:grpSp>
        <p:nvGrpSpPr>
          <p:cNvPr id="8" name="Group 7"/>
          <p:cNvGrpSpPr/>
          <p:nvPr/>
        </p:nvGrpSpPr>
        <p:grpSpPr>
          <a:xfrm>
            <a:off x="4581099" y="1802266"/>
            <a:ext cx="1764314" cy="1764314"/>
            <a:chOff x="1537032" y="3938062"/>
            <a:chExt cx="2286000" cy="2286000"/>
          </a:xfrm>
        </p:grpSpPr>
        <p:sp>
          <p:nvSpPr>
            <p:cNvPr id="4" name="Oval 3"/>
            <p:cNvSpPr/>
            <p:nvPr/>
          </p:nvSpPr>
          <p:spPr>
            <a:xfrm>
              <a:off x="1537032" y="3938062"/>
              <a:ext cx="2286000" cy="2286000"/>
            </a:xfrm>
            <a:prstGeom prst="ellipse">
              <a:avLst/>
            </a:prstGeom>
            <a:solidFill>
              <a:schemeClr val="accent1">
                <a:alpha val="45000"/>
              </a:scheme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grpSp>
          <p:nvGrpSpPr>
            <p:cNvPr id="5" name="Group 4"/>
            <p:cNvGrpSpPr/>
            <p:nvPr/>
          </p:nvGrpSpPr>
          <p:grpSpPr>
            <a:xfrm>
              <a:off x="1840502" y="4654055"/>
              <a:ext cx="1708869" cy="755063"/>
              <a:chOff x="3799030" y="1992583"/>
              <a:chExt cx="2017746" cy="891540"/>
            </a:xfrm>
          </p:grpSpPr>
          <p:sp>
            <p:nvSpPr>
              <p:cNvPr id="13" name="Isosceles Triangle 12"/>
              <p:cNvSpPr/>
              <p:nvPr/>
            </p:nvSpPr>
            <p:spPr>
              <a:xfrm>
                <a:off x="4058110" y="1992583"/>
                <a:ext cx="441960" cy="381000"/>
              </a:xfrm>
              <a:prstGeom prst="triangl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14" name="Diamond 13"/>
              <p:cNvSpPr/>
              <p:nvPr/>
            </p:nvSpPr>
            <p:spPr>
              <a:xfrm>
                <a:off x="3799030" y="2434543"/>
                <a:ext cx="449580" cy="449580"/>
              </a:xfrm>
              <a:prstGeom prst="diamond">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15" name="Flowchart: Process 14"/>
              <p:cNvSpPr/>
              <p:nvPr/>
            </p:nvSpPr>
            <p:spPr>
              <a:xfrm>
                <a:off x="4401010" y="2472643"/>
                <a:ext cx="373380" cy="373380"/>
              </a:xfrm>
              <a:prstGeom prst="flowChartProcess">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16" name="Oval 15"/>
              <p:cNvSpPr/>
              <p:nvPr/>
            </p:nvSpPr>
            <p:spPr>
              <a:xfrm>
                <a:off x="5382436" y="2244043"/>
                <a:ext cx="434340" cy="43434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5000"/>
                  </a:lnSpc>
                </a:pPr>
                <a:endParaRPr lang="en-US" b="1">
                  <a:solidFill>
                    <a:srgbClr val="3C3D3E"/>
                  </a:solidFill>
                  <a:latin typeface="Arial"/>
                </a:endParaRPr>
              </a:p>
            </p:txBody>
          </p:sp>
          <p:cxnSp>
            <p:nvCxnSpPr>
              <p:cNvPr id="17" name="Straight Connector 16"/>
              <p:cNvCxnSpPr/>
              <p:nvPr/>
            </p:nvCxnSpPr>
            <p:spPr>
              <a:xfrm>
                <a:off x="5086810" y="1992583"/>
                <a:ext cx="0" cy="891540"/>
              </a:xfrm>
              <a:prstGeom prst="line">
                <a:avLst/>
              </a:prstGeom>
              <a:ln>
                <a:solidFill>
                  <a:schemeClr val="bg1"/>
                </a:solidFill>
              </a:ln>
              <a:effectLst/>
            </p:spPr>
            <p:style>
              <a:lnRef idx="2">
                <a:schemeClr val="dk1"/>
              </a:lnRef>
              <a:fillRef idx="0">
                <a:schemeClr val="dk1"/>
              </a:fillRef>
              <a:effectRef idx="1">
                <a:schemeClr val="dk1"/>
              </a:effectRef>
              <a:fontRef idx="minor">
                <a:schemeClr val="tx1"/>
              </a:fontRef>
            </p:style>
          </p:cxnSp>
        </p:grpSp>
      </p:grpSp>
      <p:grpSp>
        <p:nvGrpSpPr>
          <p:cNvPr id="40" name="Group 39"/>
          <p:cNvGrpSpPr/>
          <p:nvPr/>
        </p:nvGrpSpPr>
        <p:grpSpPr>
          <a:xfrm>
            <a:off x="6555330" y="1802266"/>
            <a:ext cx="1764314" cy="1764314"/>
            <a:chOff x="5031330" y="1802266"/>
            <a:chExt cx="1764314" cy="1764314"/>
          </a:xfrm>
        </p:grpSpPr>
        <p:sp>
          <p:nvSpPr>
            <p:cNvPr id="29" name="Oval 28"/>
            <p:cNvSpPr/>
            <p:nvPr/>
          </p:nvSpPr>
          <p:spPr>
            <a:xfrm>
              <a:off x="5031330" y="1802266"/>
              <a:ext cx="1764314" cy="1764314"/>
            </a:xfrm>
            <a:prstGeom prst="ellipse">
              <a:avLst/>
            </a:prstGeom>
            <a:solidFill>
              <a:schemeClr val="accent2">
                <a:alpha val="45000"/>
              </a:scheme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b="1">
                  <a:solidFill>
                    <a:srgbClr val="3C3D3E"/>
                  </a:solidFill>
                  <a:latin typeface="Arial"/>
                </a:rPr>
                <a:t>g</a:t>
              </a:r>
            </a:p>
          </p:txBody>
        </p:sp>
        <p:pic>
          <p:nvPicPr>
            <p:cNvPr id="18" name="Picture 2" descr="Image result for integration icon"/>
            <p:cNvPicPr>
              <a:picLocks noChangeAspect="1" noChangeArrowheads="1"/>
            </p:cNvPicPr>
            <p:nvPr/>
          </p:nvPicPr>
          <p:blipFill>
            <a:blip r:embed="rId2" cstate="print">
              <a:biLevel thresh="25000"/>
              <a:extLst>
                <a:ext uri="{28A0092B-C50C-407E-A947-70E740481C1C}">
                  <a14:useLocalDpi xmlns:a14="http://schemas.microsoft.com/office/drawing/2010/main"/>
                </a:ext>
              </a:extLst>
            </a:blip>
            <a:srcRect/>
            <a:stretch>
              <a:fillRect/>
            </a:stretch>
          </p:blipFill>
          <p:spPr bwMode="auto">
            <a:xfrm>
              <a:off x="5209425" y="2027974"/>
              <a:ext cx="1375908" cy="1375908"/>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Oval 30"/>
          <p:cNvSpPr/>
          <p:nvPr/>
        </p:nvSpPr>
        <p:spPr>
          <a:xfrm>
            <a:off x="4570696" y="3751590"/>
            <a:ext cx="1764314" cy="1764314"/>
          </a:xfrm>
          <a:prstGeom prst="ellipse">
            <a:avLst/>
          </a:prstGeom>
          <a:solidFill>
            <a:schemeClr val="accent5">
              <a:alpha val="45000"/>
            </a:scheme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30" name="Oval 29"/>
          <p:cNvSpPr/>
          <p:nvPr/>
        </p:nvSpPr>
        <p:spPr>
          <a:xfrm>
            <a:off x="6544928" y="3747277"/>
            <a:ext cx="1764314" cy="1764314"/>
          </a:xfrm>
          <a:prstGeom prst="ellipse">
            <a:avLst/>
          </a:prstGeom>
          <a:solidFill>
            <a:schemeClr val="accent6">
              <a:alpha val="45000"/>
            </a:scheme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grpSp>
        <p:nvGrpSpPr>
          <p:cNvPr id="7" name="Group 6"/>
          <p:cNvGrpSpPr/>
          <p:nvPr/>
        </p:nvGrpSpPr>
        <p:grpSpPr>
          <a:xfrm>
            <a:off x="8529562" y="1802266"/>
            <a:ext cx="1764314" cy="1764314"/>
            <a:chOff x="6420780" y="2031162"/>
            <a:chExt cx="2286000" cy="2286000"/>
          </a:xfrm>
        </p:grpSpPr>
        <p:sp>
          <p:nvSpPr>
            <p:cNvPr id="32" name="Oval 31"/>
            <p:cNvSpPr/>
            <p:nvPr/>
          </p:nvSpPr>
          <p:spPr>
            <a:xfrm>
              <a:off x="6420780" y="2031162"/>
              <a:ext cx="2286000" cy="2286000"/>
            </a:xfrm>
            <a:prstGeom prst="ellipse">
              <a:avLst/>
            </a:prstGeom>
            <a:solidFill>
              <a:srgbClr val="B983E1">
                <a:alpha val="44706"/>
              </a:srgb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pic>
          <p:nvPicPr>
            <p:cNvPr id="3" name="Picture 2" descr="Image result for puzzle piece"/>
            <p:cNvPicPr>
              <a:picLocks noChangeAspect="1" noChangeArrowheads="1"/>
            </p:cNvPicPr>
            <p:nvPr/>
          </p:nvPicPr>
          <p:blipFill>
            <a:blip r:embed="rId3" cstate="print">
              <a:biLevel thresh="25000"/>
              <a:extLst>
                <a:ext uri="{28A0092B-C50C-407E-A947-70E740481C1C}">
                  <a14:useLocalDpi xmlns:a14="http://schemas.microsoft.com/office/drawing/2010/main"/>
                </a:ext>
              </a:extLst>
            </a:blip>
            <a:srcRect/>
            <a:stretch>
              <a:fillRect/>
            </a:stretch>
          </p:blipFill>
          <p:spPr bwMode="auto">
            <a:xfrm>
              <a:off x="6621641" y="2627875"/>
              <a:ext cx="1871849" cy="1116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2596464" y="3755809"/>
            <a:ext cx="1764314" cy="1764314"/>
            <a:chOff x="3057098" y="3804000"/>
            <a:chExt cx="1764314" cy="1764314"/>
          </a:xfrm>
        </p:grpSpPr>
        <p:sp>
          <p:nvSpPr>
            <p:cNvPr id="34" name="Oval 33"/>
            <p:cNvSpPr/>
            <p:nvPr/>
          </p:nvSpPr>
          <p:spPr>
            <a:xfrm>
              <a:off x="3057098" y="3804000"/>
              <a:ext cx="1764314" cy="1764314"/>
            </a:xfrm>
            <a:prstGeom prst="ellipse">
              <a:avLst/>
            </a:prstGeom>
            <a:solidFill>
              <a:srgbClr val="002060">
                <a:alpha val="44706"/>
              </a:srgb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FF0000"/>
                </a:solidFill>
                <a:latin typeface="Arial"/>
              </a:endParaRPr>
            </a:p>
          </p:txBody>
        </p:sp>
        <p:grpSp>
          <p:nvGrpSpPr>
            <p:cNvPr id="38" name="Group 37"/>
            <p:cNvGrpSpPr/>
            <p:nvPr/>
          </p:nvGrpSpPr>
          <p:grpSpPr>
            <a:xfrm>
              <a:off x="3382871" y="4128269"/>
              <a:ext cx="1176938" cy="1105917"/>
              <a:chOff x="3569449" y="4316869"/>
              <a:chExt cx="718807" cy="675431"/>
            </a:xfrm>
          </p:grpSpPr>
          <p:pic>
            <p:nvPicPr>
              <p:cNvPr id="1028" name="Picture 4" descr="Image result for spark"/>
              <p:cNvPicPr>
                <a:picLocks noChangeAspect="1" noChangeArrowheads="1"/>
              </p:cNvPicPr>
              <p:nvPr/>
            </p:nvPicPr>
            <p:blipFill rotWithShape="1">
              <a:blip r:embed="rId4" cstate="hqprint">
                <a:biLevel thresh="25000"/>
                <a:extLst>
                  <a:ext uri="{28A0092B-C50C-407E-A947-70E740481C1C}">
                    <a14:useLocalDpi xmlns:a14="http://schemas.microsoft.com/office/drawing/2010/main"/>
                  </a:ext>
                </a:extLst>
              </a:blip>
              <a:srcRect/>
              <a:stretch/>
            </p:blipFill>
            <p:spPr bwMode="auto">
              <a:xfrm>
                <a:off x="3569449" y="4316869"/>
                <a:ext cx="718807" cy="6754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36"/>
              <p:cNvSpPr/>
              <p:nvPr/>
            </p:nvSpPr>
            <p:spPr>
              <a:xfrm>
                <a:off x="3820540" y="4570088"/>
                <a:ext cx="164230" cy="16423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grpSp>
      </p:grpSp>
      <p:sp>
        <p:nvSpPr>
          <p:cNvPr id="41" name="TextBox 40"/>
          <p:cNvSpPr txBox="1"/>
          <p:nvPr/>
        </p:nvSpPr>
        <p:spPr>
          <a:xfrm>
            <a:off x="4605513" y="1447800"/>
            <a:ext cx="1779654" cy="369332"/>
          </a:xfrm>
          <a:prstGeom prst="rect">
            <a:avLst/>
          </a:prstGeom>
          <a:noFill/>
        </p:spPr>
        <p:txBody>
          <a:bodyPr wrap="none" rtlCol="0">
            <a:spAutoFit/>
          </a:bodyPr>
          <a:lstStyle/>
          <a:p>
            <a:r>
              <a:rPr lang="en-US">
                <a:solidFill>
                  <a:prstClr val="black"/>
                </a:solidFill>
                <a:latin typeface="Microsoft New Tai Lue"/>
              </a:rPr>
              <a:t>Standardization</a:t>
            </a:r>
          </a:p>
        </p:txBody>
      </p:sp>
      <p:sp>
        <p:nvSpPr>
          <p:cNvPr id="44" name="TextBox 43"/>
          <p:cNvSpPr txBox="1"/>
          <p:nvPr/>
        </p:nvSpPr>
        <p:spPr>
          <a:xfrm>
            <a:off x="6819062" y="1432590"/>
            <a:ext cx="1306768" cy="369332"/>
          </a:xfrm>
          <a:prstGeom prst="rect">
            <a:avLst/>
          </a:prstGeom>
          <a:noFill/>
        </p:spPr>
        <p:txBody>
          <a:bodyPr wrap="none" rtlCol="0">
            <a:spAutoFit/>
          </a:bodyPr>
          <a:lstStyle/>
          <a:p>
            <a:r>
              <a:rPr lang="en-US">
                <a:solidFill>
                  <a:prstClr val="black"/>
                </a:solidFill>
                <a:latin typeface="Microsoft New Tai Lue"/>
              </a:rPr>
              <a:t>Integration</a:t>
            </a:r>
          </a:p>
        </p:txBody>
      </p:sp>
      <p:sp>
        <p:nvSpPr>
          <p:cNvPr id="45" name="TextBox 44"/>
          <p:cNvSpPr txBox="1"/>
          <p:nvPr/>
        </p:nvSpPr>
        <p:spPr>
          <a:xfrm>
            <a:off x="8729494" y="1447800"/>
            <a:ext cx="1354858" cy="369332"/>
          </a:xfrm>
          <a:prstGeom prst="rect">
            <a:avLst/>
          </a:prstGeom>
          <a:noFill/>
        </p:spPr>
        <p:txBody>
          <a:bodyPr wrap="none" rtlCol="0">
            <a:spAutoFit/>
          </a:bodyPr>
          <a:lstStyle/>
          <a:p>
            <a:r>
              <a:rPr lang="en-US">
                <a:solidFill>
                  <a:prstClr val="black"/>
                </a:solidFill>
                <a:latin typeface="Microsoft New Tai Lue"/>
              </a:rPr>
              <a:t>Capabilities</a:t>
            </a:r>
          </a:p>
        </p:txBody>
      </p:sp>
      <p:sp>
        <p:nvSpPr>
          <p:cNvPr id="46" name="TextBox 45"/>
          <p:cNvSpPr txBox="1"/>
          <p:nvPr/>
        </p:nvSpPr>
        <p:spPr>
          <a:xfrm>
            <a:off x="2814836" y="5570392"/>
            <a:ext cx="1266693" cy="369332"/>
          </a:xfrm>
          <a:prstGeom prst="rect">
            <a:avLst/>
          </a:prstGeom>
          <a:noFill/>
        </p:spPr>
        <p:txBody>
          <a:bodyPr wrap="none" rtlCol="0">
            <a:spAutoFit/>
          </a:bodyPr>
          <a:lstStyle/>
          <a:p>
            <a:r>
              <a:rPr lang="en-US">
                <a:solidFill>
                  <a:prstClr val="black"/>
                </a:solidFill>
                <a:latin typeface="Microsoft New Tai Lue"/>
              </a:rPr>
              <a:t>Innovation</a:t>
            </a:r>
          </a:p>
        </p:txBody>
      </p:sp>
      <p:sp>
        <p:nvSpPr>
          <p:cNvPr id="47" name="TextBox 46"/>
          <p:cNvSpPr txBox="1"/>
          <p:nvPr/>
        </p:nvSpPr>
        <p:spPr>
          <a:xfrm>
            <a:off x="4987024" y="5570392"/>
            <a:ext cx="1130438" cy="369332"/>
          </a:xfrm>
          <a:prstGeom prst="rect">
            <a:avLst/>
          </a:prstGeom>
          <a:noFill/>
        </p:spPr>
        <p:txBody>
          <a:bodyPr wrap="none" rtlCol="0">
            <a:spAutoFit/>
          </a:bodyPr>
          <a:lstStyle/>
          <a:p>
            <a:r>
              <a:rPr lang="en-US">
                <a:solidFill>
                  <a:prstClr val="black"/>
                </a:solidFill>
                <a:latin typeface="Microsoft New Tai Lue"/>
              </a:rPr>
              <a:t>Trade-off</a:t>
            </a:r>
          </a:p>
        </p:txBody>
      </p:sp>
      <p:sp>
        <p:nvSpPr>
          <p:cNvPr id="48" name="TextBox 47"/>
          <p:cNvSpPr txBox="1"/>
          <p:nvPr/>
        </p:nvSpPr>
        <p:spPr>
          <a:xfrm>
            <a:off x="6905837" y="5570392"/>
            <a:ext cx="1162498" cy="369332"/>
          </a:xfrm>
          <a:prstGeom prst="rect">
            <a:avLst/>
          </a:prstGeom>
          <a:noFill/>
        </p:spPr>
        <p:txBody>
          <a:bodyPr wrap="none" rtlCol="0">
            <a:spAutoFit/>
          </a:bodyPr>
          <a:lstStyle/>
          <a:p>
            <a:r>
              <a:rPr lang="en-US">
                <a:solidFill>
                  <a:prstClr val="black"/>
                </a:solidFill>
                <a:latin typeface="Microsoft New Tai Lue"/>
              </a:rPr>
              <a:t>Roadmap</a:t>
            </a:r>
          </a:p>
        </p:txBody>
      </p:sp>
      <p:pic>
        <p:nvPicPr>
          <p:cNvPr id="1032" name="Picture 8" descr="Image result for SCALE"/>
          <p:cNvPicPr>
            <a:picLocks noChangeAspect="1" noChangeArrowheads="1"/>
          </p:cNvPicPr>
          <p:nvPr/>
        </p:nvPicPr>
        <p:blipFill>
          <a:blip r:embed="rId5" cstate="hq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852971" y="4131834"/>
            <a:ext cx="1222317" cy="947329"/>
          </a:xfrm>
          <a:prstGeom prst="rect">
            <a:avLst/>
          </a:prstGeom>
          <a:extLst>
            <a:ext uri="{909E8E84-426E-40DD-AFC4-6F175D3DCCD1}">
              <a14:hiddenFill xmlns:a14="http://schemas.microsoft.com/office/drawing/2010/main">
                <a:solidFill>
                  <a:srgbClr val="FFFFFF"/>
                </a:solidFill>
              </a14:hiddenFill>
            </a:ext>
          </a:extLst>
        </p:spPr>
      </p:pic>
      <p:pic>
        <p:nvPicPr>
          <p:cNvPr id="68" name="Picture 14" descr="Image result for route icon transparent"/>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930146" y="4180935"/>
            <a:ext cx="960119" cy="96012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p:cNvSpPr/>
          <p:nvPr/>
        </p:nvSpPr>
        <p:spPr>
          <a:xfrm>
            <a:off x="8529562" y="3747277"/>
            <a:ext cx="1764314" cy="1764314"/>
          </a:xfrm>
          <a:prstGeom prst="ellipse">
            <a:avLst/>
          </a:prstGeom>
          <a:solidFill>
            <a:schemeClr val="tx1">
              <a:alpha val="45000"/>
            </a:scheme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42" name="TextBox 41"/>
          <p:cNvSpPr txBox="1"/>
          <p:nvPr/>
        </p:nvSpPr>
        <p:spPr>
          <a:xfrm>
            <a:off x="8890472" y="5570392"/>
            <a:ext cx="1164101" cy="369332"/>
          </a:xfrm>
          <a:prstGeom prst="rect">
            <a:avLst/>
          </a:prstGeom>
          <a:noFill/>
        </p:spPr>
        <p:txBody>
          <a:bodyPr wrap="none" rtlCol="0">
            <a:spAutoFit/>
          </a:bodyPr>
          <a:lstStyle/>
          <a:p>
            <a:r>
              <a:rPr lang="en-US">
                <a:solidFill>
                  <a:prstClr val="black"/>
                </a:solidFill>
                <a:latin typeface="Microsoft New Tai Lue"/>
              </a:rPr>
              <a:t>Execution</a:t>
            </a:r>
          </a:p>
        </p:txBody>
      </p:sp>
      <p:pic>
        <p:nvPicPr>
          <p:cNvPr id="43" name="Picture 4" descr="Image result for rocket icon"/>
          <p:cNvPicPr>
            <a:picLocks noChangeAspect="1" noChangeArrowheads="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3015998">
            <a:off x="8688952" y="3899673"/>
            <a:ext cx="1435942" cy="143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335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iceber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490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04026" y="1"/>
            <a:ext cx="2854325" cy="6849069"/>
          </a:xfrm>
          <a:prstGeom prst="rect">
            <a:avLst/>
          </a:prstGeom>
          <a:solidFill>
            <a:schemeClr val="bg1">
              <a:alpha val="69000"/>
            </a:schemeClr>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2" name="Title 1"/>
          <p:cNvSpPr>
            <a:spLocks noGrp="1"/>
          </p:cNvSpPr>
          <p:nvPr>
            <p:ph type="title"/>
          </p:nvPr>
        </p:nvSpPr>
        <p:spPr>
          <a:xfrm>
            <a:off x="6893062" y="2283017"/>
            <a:ext cx="3182052" cy="1228028"/>
          </a:xfrm>
        </p:spPr>
        <p:txBody>
          <a:bodyPr/>
          <a:lstStyle/>
          <a:p>
            <a:r>
              <a:rPr lang="en-US"/>
              <a:t>trade-offs: Risk</a:t>
            </a:r>
            <a:br>
              <a:rPr lang="en-US"/>
            </a:br>
            <a:endParaRPr lang="en-US" b="0" i="1"/>
          </a:p>
        </p:txBody>
      </p:sp>
      <p:sp>
        <p:nvSpPr>
          <p:cNvPr id="10" name="Content Placeholder 9"/>
          <p:cNvSpPr>
            <a:spLocks noGrp="1"/>
          </p:cNvSpPr>
          <p:nvPr>
            <p:ph idx="1"/>
          </p:nvPr>
        </p:nvSpPr>
        <p:spPr>
          <a:xfrm>
            <a:off x="6921989" y="2716431"/>
            <a:ext cx="2409825" cy="3979644"/>
          </a:xfrm>
        </p:spPr>
        <p:txBody>
          <a:bodyPr/>
          <a:lstStyle/>
          <a:p>
            <a:r>
              <a:rPr lang="en-US"/>
              <a:t>What architects worry about so you don’t have to. </a:t>
            </a:r>
          </a:p>
          <a:p>
            <a:pPr lvl="3"/>
            <a:r>
              <a:rPr lang="en-US"/>
              <a:t>Technical risk, product risk, delivery risk. Will the solution perform and evolve as needed. These are things that architects worry about. They look beneath the surface to find the issues that really matter. </a:t>
            </a:r>
          </a:p>
          <a:p>
            <a:pPr lvl="3"/>
            <a:r>
              <a:rPr lang="en-US"/>
              <a:t>Architects focus on the product (solution) risk, while PM focus on the project risk. </a:t>
            </a:r>
          </a:p>
          <a:p>
            <a:pPr lvl="3"/>
            <a:r>
              <a:rPr lang="en-US"/>
              <a:t>Risks can be addressed by quality which is often described in the ‘</a:t>
            </a:r>
            <a:r>
              <a:rPr lang="en-US" err="1"/>
              <a:t>ilities</a:t>
            </a:r>
            <a:r>
              <a:rPr lang="en-US"/>
              <a:t>’: Usability, Stability, Availability, Reliability, Scalability, Maintainability, Extensibility, Portability, Security(</a:t>
            </a:r>
            <a:r>
              <a:rPr lang="en-US" err="1"/>
              <a:t>ility</a:t>
            </a:r>
            <a:r>
              <a:rPr lang="en-US"/>
              <a:t>), Privacy(</a:t>
            </a:r>
            <a:r>
              <a:rPr lang="en-US" err="1"/>
              <a:t>ility</a:t>
            </a:r>
            <a:r>
              <a:rPr lang="en-US"/>
              <a:t>)</a:t>
            </a:r>
          </a:p>
          <a:p>
            <a:pPr lvl="3"/>
            <a:endParaRPr lang="en-US"/>
          </a:p>
        </p:txBody>
      </p:sp>
      <p:cxnSp>
        <p:nvCxnSpPr>
          <p:cNvPr id="4" name="Straight Connector 3"/>
          <p:cNvCxnSpPr/>
          <p:nvPr/>
        </p:nvCxnSpPr>
        <p:spPr>
          <a:xfrm>
            <a:off x="6893062" y="2240155"/>
            <a:ext cx="267003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44247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256063" y="3804058"/>
            <a:ext cx="5316794" cy="2133190"/>
          </a:xfrm>
          <a:custGeom>
            <a:avLst/>
            <a:gdLst>
              <a:gd name="connsiteX0" fmla="*/ 0 w 5257800"/>
              <a:gd name="connsiteY0" fmla="*/ 2038350 h 2038350"/>
              <a:gd name="connsiteX1" fmla="*/ 1047750 w 5257800"/>
              <a:gd name="connsiteY1" fmla="*/ 1581150 h 2038350"/>
              <a:gd name="connsiteX2" fmla="*/ 2486025 w 5257800"/>
              <a:gd name="connsiteY2" fmla="*/ 1952625 h 2038350"/>
              <a:gd name="connsiteX3" fmla="*/ 3657600 w 5257800"/>
              <a:gd name="connsiteY3" fmla="*/ 1733550 h 2038350"/>
              <a:gd name="connsiteX4" fmla="*/ 4143375 w 5257800"/>
              <a:gd name="connsiteY4" fmla="*/ 523875 h 2038350"/>
              <a:gd name="connsiteX5" fmla="*/ 4705350 w 5257800"/>
              <a:gd name="connsiteY5" fmla="*/ 142875 h 2038350"/>
              <a:gd name="connsiteX6" fmla="*/ 5257800 w 5257800"/>
              <a:gd name="connsiteY6" fmla="*/ 0 h 2038350"/>
              <a:gd name="connsiteX0" fmla="*/ 0 w 5257800"/>
              <a:gd name="connsiteY0" fmla="*/ 2038350 h 2038350"/>
              <a:gd name="connsiteX1" fmla="*/ 1143000 w 5257800"/>
              <a:gd name="connsiteY1" fmla="*/ 1333500 h 2038350"/>
              <a:gd name="connsiteX2" fmla="*/ 2486025 w 5257800"/>
              <a:gd name="connsiteY2" fmla="*/ 1952625 h 2038350"/>
              <a:gd name="connsiteX3" fmla="*/ 3657600 w 5257800"/>
              <a:gd name="connsiteY3" fmla="*/ 1733550 h 2038350"/>
              <a:gd name="connsiteX4" fmla="*/ 4143375 w 5257800"/>
              <a:gd name="connsiteY4" fmla="*/ 523875 h 2038350"/>
              <a:gd name="connsiteX5" fmla="*/ 4705350 w 5257800"/>
              <a:gd name="connsiteY5" fmla="*/ 142875 h 2038350"/>
              <a:gd name="connsiteX6" fmla="*/ 5257800 w 5257800"/>
              <a:gd name="connsiteY6" fmla="*/ 0 h 2038350"/>
              <a:gd name="connsiteX0" fmla="*/ 0 w 5257800"/>
              <a:gd name="connsiteY0" fmla="*/ 2038350 h 2038350"/>
              <a:gd name="connsiteX1" fmla="*/ 1143000 w 5257800"/>
              <a:gd name="connsiteY1" fmla="*/ 1333500 h 2038350"/>
              <a:gd name="connsiteX2" fmla="*/ 2486025 w 5257800"/>
              <a:gd name="connsiteY2" fmla="*/ 1952625 h 2038350"/>
              <a:gd name="connsiteX3" fmla="*/ 3657600 w 5257800"/>
              <a:gd name="connsiteY3" fmla="*/ 1733550 h 2038350"/>
              <a:gd name="connsiteX4" fmla="*/ 4143375 w 5257800"/>
              <a:gd name="connsiteY4" fmla="*/ 523875 h 2038350"/>
              <a:gd name="connsiteX5" fmla="*/ 4705350 w 5257800"/>
              <a:gd name="connsiteY5" fmla="*/ 142875 h 2038350"/>
              <a:gd name="connsiteX6" fmla="*/ 5257800 w 5257800"/>
              <a:gd name="connsiteY6" fmla="*/ 0 h 2038350"/>
              <a:gd name="connsiteX0" fmla="*/ 0 w 5257800"/>
              <a:gd name="connsiteY0" fmla="*/ 2038350 h 2038350"/>
              <a:gd name="connsiteX1" fmla="*/ 1143000 w 5257800"/>
              <a:gd name="connsiteY1" fmla="*/ 1333500 h 2038350"/>
              <a:gd name="connsiteX2" fmla="*/ 2486025 w 5257800"/>
              <a:gd name="connsiteY2" fmla="*/ 1952625 h 2038350"/>
              <a:gd name="connsiteX3" fmla="*/ 4276725 w 5257800"/>
              <a:gd name="connsiteY3" fmla="*/ 1809750 h 2038350"/>
              <a:gd name="connsiteX4" fmla="*/ 4143375 w 5257800"/>
              <a:gd name="connsiteY4" fmla="*/ 523875 h 2038350"/>
              <a:gd name="connsiteX5" fmla="*/ 4705350 w 5257800"/>
              <a:gd name="connsiteY5" fmla="*/ 142875 h 2038350"/>
              <a:gd name="connsiteX6" fmla="*/ 5257800 w 5257800"/>
              <a:gd name="connsiteY6" fmla="*/ 0 h 2038350"/>
              <a:gd name="connsiteX0" fmla="*/ 0 w 5257800"/>
              <a:gd name="connsiteY0" fmla="*/ 2038350 h 2091529"/>
              <a:gd name="connsiteX1" fmla="*/ 1143000 w 5257800"/>
              <a:gd name="connsiteY1" fmla="*/ 1333500 h 2091529"/>
              <a:gd name="connsiteX2" fmla="*/ 2486025 w 5257800"/>
              <a:gd name="connsiteY2" fmla="*/ 1952625 h 2091529"/>
              <a:gd name="connsiteX3" fmla="*/ 4276725 w 5257800"/>
              <a:gd name="connsiteY3" fmla="*/ 1809750 h 2091529"/>
              <a:gd name="connsiteX4" fmla="*/ 4143375 w 5257800"/>
              <a:gd name="connsiteY4" fmla="*/ 523875 h 2091529"/>
              <a:gd name="connsiteX5" fmla="*/ 4705350 w 5257800"/>
              <a:gd name="connsiteY5" fmla="*/ 142875 h 2091529"/>
              <a:gd name="connsiteX6" fmla="*/ 5257800 w 5257800"/>
              <a:gd name="connsiteY6" fmla="*/ 0 h 2091529"/>
              <a:gd name="connsiteX0" fmla="*/ 0 w 5257800"/>
              <a:gd name="connsiteY0" fmla="*/ 2038350 h 2038350"/>
              <a:gd name="connsiteX1" fmla="*/ 1143000 w 5257800"/>
              <a:gd name="connsiteY1" fmla="*/ 1333500 h 2038350"/>
              <a:gd name="connsiteX2" fmla="*/ 2486025 w 5257800"/>
              <a:gd name="connsiteY2" fmla="*/ 1952625 h 2038350"/>
              <a:gd name="connsiteX3" fmla="*/ 4276725 w 5257800"/>
              <a:gd name="connsiteY3" fmla="*/ 1809750 h 2038350"/>
              <a:gd name="connsiteX4" fmla="*/ 3962400 w 5257800"/>
              <a:gd name="connsiteY4" fmla="*/ 285750 h 2038350"/>
              <a:gd name="connsiteX5" fmla="*/ 4705350 w 5257800"/>
              <a:gd name="connsiteY5" fmla="*/ 142875 h 2038350"/>
              <a:gd name="connsiteX6" fmla="*/ 5257800 w 5257800"/>
              <a:gd name="connsiteY6" fmla="*/ 0 h 2038350"/>
              <a:gd name="connsiteX0" fmla="*/ 0 w 5257800"/>
              <a:gd name="connsiteY0" fmla="*/ 2215919 h 2215919"/>
              <a:gd name="connsiteX1" fmla="*/ 1143000 w 5257800"/>
              <a:gd name="connsiteY1" fmla="*/ 1511069 h 2215919"/>
              <a:gd name="connsiteX2" fmla="*/ 2486025 w 5257800"/>
              <a:gd name="connsiteY2" fmla="*/ 2130194 h 2215919"/>
              <a:gd name="connsiteX3" fmla="*/ 4276725 w 5257800"/>
              <a:gd name="connsiteY3" fmla="*/ 1987319 h 2215919"/>
              <a:gd name="connsiteX4" fmla="*/ 3962400 w 5257800"/>
              <a:gd name="connsiteY4" fmla="*/ 463319 h 2215919"/>
              <a:gd name="connsiteX5" fmla="*/ 4733925 w 5257800"/>
              <a:gd name="connsiteY5" fmla="*/ 6119 h 2215919"/>
              <a:gd name="connsiteX6" fmla="*/ 5257800 w 5257800"/>
              <a:gd name="connsiteY6" fmla="*/ 177569 h 2215919"/>
              <a:gd name="connsiteX0" fmla="*/ 0 w 5257800"/>
              <a:gd name="connsiteY0" fmla="*/ 2038350 h 2038350"/>
              <a:gd name="connsiteX1" fmla="*/ 1143000 w 5257800"/>
              <a:gd name="connsiteY1" fmla="*/ 1333500 h 2038350"/>
              <a:gd name="connsiteX2" fmla="*/ 2486025 w 5257800"/>
              <a:gd name="connsiteY2" fmla="*/ 1952625 h 2038350"/>
              <a:gd name="connsiteX3" fmla="*/ 4276725 w 5257800"/>
              <a:gd name="connsiteY3" fmla="*/ 1809750 h 2038350"/>
              <a:gd name="connsiteX4" fmla="*/ 3962400 w 5257800"/>
              <a:gd name="connsiteY4" fmla="*/ 285750 h 2038350"/>
              <a:gd name="connsiteX5" fmla="*/ 5257800 w 5257800"/>
              <a:gd name="connsiteY5" fmla="*/ 0 h 2038350"/>
              <a:gd name="connsiteX0" fmla="*/ 0 w 5257800"/>
              <a:gd name="connsiteY0" fmla="*/ 2125238 h 2125238"/>
              <a:gd name="connsiteX1" fmla="*/ 1143000 w 5257800"/>
              <a:gd name="connsiteY1" fmla="*/ 1420388 h 2125238"/>
              <a:gd name="connsiteX2" fmla="*/ 2486025 w 5257800"/>
              <a:gd name="connsiteY2" fmla="*/ 2039513 h 2125238"/>
              <a:gd name="connsiteX3" fmla="*/ 4276725 w 5257800"/>
              <a:gd name="connsiteY3" fmla="*/ 1896638 h 2125238"/>
              <a:gd name="connsiteX4" fmla="*/ 3962400 w 5257800"/>
              <a:gd name="connsiteY4" fmla="*/ 372638 h 2125238"/>
              <a:gd name="connsiteX5" fmla="*/ 5257800 w 5257800"/>
              <a:gd name="connsiteY5" fmla="*/ 86888 h 2125238"/>
              <a:gd name="connsiteX0" fmla="*/ 0 w 5257800"/>
              <a:gd name="connsiteY0" fmla="*/ 2204671 h 2204671"/>
              <a:gd name="connsiteX1" fmla="*/ 1143000 w 5257800"/>
              <a:gd name="connsiteY1" fmla="*/ 1499821 h 2204671"/>
              <a:gd name="connsiteX2" fmla="*/ 2486025 w 5257800"/>
              <a:gd name="connsiteY2" fmla="*/ 2118946 h 2204671"/>
              <a:gd name="connsiteX3" fmla="*/ 4276725 w 5257800"/>
              <a:gd name="connsiteY3" fmla="*/ 1976071 h 2204671"/>
              <a:gd name="connsiteX4" fmla="*/ 3962400 w 5257800"/>
              <a:gd name="connsiteY4" fmla="*/ 452071 h 2204671"/>
              <a:gd name="connsiteX5" fmla="*/ 5257800 w 5257800"/>
              <a:gd name="connsiteY5" fmla="*/ 166321 h 2204671"/>
              <a:gd name="connsiteX0" fmla="*/ 0 w 5257800"/>
              <a:gd name="connsiteY0" fmla="*/ 2100581 h 2100581"/>
              <a:gd name="connsiteX1" fmla="*/ 1143000 w 5257800"/>
              <a:gd name="connsiteY1" fmla="*/ 1395731 h 2100581"/>
              <a:gd name="connsiteX2" fmla="*/ 2486025 w 5257800"/>
              <a:gd name="connsiteY2" fmla="*/ 2014856 h 2100581"/>
              <a:gd name="connsiteX3" fmla="*/ 3848100 w 5257800"/>
              <a:gd name="connsiteY3" fmla="*/ 1738631 h 2100581"/>
              <a:gd name="connsiteX4" fmla="*/ 3962400 w 5257800"/>
              <a:gd name="connsiteY4" fmla="*/ 347981 h 2100581"/>
              <a:gd name="connsiteX5" fmla="*/ 5257800 w 5257800"/>
              <a:gd name="connsiteY5" fmla="*/ 62231 h 2100581"/>
              <a:gd name="connsiteX0" fmla="*/ 0 w 5257800"/>
              <a:gd name="connsiteY0" fmla="*/ 2100581 h 2100581"/>
              <a:gd name="connsiteX1" fmla="*/ 1143000 w 5257800"/>
              <a:gd name="connsiteY1" fmla="*/ 1395731 h 2100581"/>
              <a:gd name="connsiteX2" fmla="*/ 3848100 w 5257800"/>
              <a:gd name="connsiteY2" fmla="*/ 1738631 h 2100581"/>
              <a:gd name="connsiteX3" fmla="*/ 3962400 w 5257800"/>
              <a:gd name="connsiteY3" fmla="*/ 347981 h 2100581"/>
              <a:gd name="connsiteX4" fmla="*/ 5257800 w 5257800"/>
              <a:gd name="connsiteY4" fmla="*/ 62231 h 2100581"/>
              <a:gd name="connsiteX0" fmla="*/ 0 w 5257800"/>
              <a:gd name="connsiteY0" fmla="*/ 2100581 h 2100581"/>
              <a:gd name="connsiteX1" fmla="*/ 1143000 w 5257800"/>
              <a:gd name="connsiteY1" fmla="*/ 1395731 h 2100581"/>
              <a:gd name="connsiteX2" fmla="*/ 3848100 w 5257800"/>
              <a:gd name="connsiteY2" fmla="*/ 1738631 h 2100581"/>
              <a:gd name="connsiteX3" fmla="*/ 3962400 w 5257800"/>
              <a:gd name="connsiteY3" fmla="*/ 347981 h 2100581"/>
              <a:gd name="connsiteX4" fmla="*/ 5257800 w 5257800"/>
              <a:gd name="connsiteY4" fmla="*/ 62231 h 2100581"/>
              <a:gd name="connsiteX0" fmla="*/ 0 w 5257800"/>
              <a:gd name="connsiteY0" fmla="*/ 2106186 h 2106186"/>
              <a:gd name="connsiteX1" fmla="*/ 1143000 w 5257800"/>
              <a:gd name="connsiteY1" fmla="*/ 1401336 h 2106186"/>
              <a:gd name="connsiteX2" fmla="*/ 3486150 w 5257800"/>
              <a:gd name="connsiteY2" fmla="*/ 1944261 h 2106186"/>
              <a:gd name="connsiteX3" fmla="*/ 3962400 w 5257800"/>
              <a:gd name="connsiteY3" fmla="*/ 353586 h 2106186"/>
              <a:gd name="connsiteX4" fmla="*/ 5257800 w 5257800"/>
              <a:gd name="connsiteY4" fmla="*/ 67836 h 2106186"/>
              <a:gd name="connsiteX0" fmla="*/ 0 w 5257800"/>
              <a:gd name="connsiteY0" fmla="*/ 2231796 h 2231796"/>
              <a:gd name="connsiteX1" fmla="*/ 1143000 w 5257800"/>
              <a:gd name="connsiteY1" fmla="*/ 1526946 h 2231796"/>
              <a:gd name="connsiteX2" fmla="*/ 3486150 w 5257800"/>
              <a:gd name="connsiteY2" fmla="*/ 2069871 h 2231796"/>
              <a:gd name="connsiteX3" fmla="*/ 4086225 w 5257800"/>
              <a:gd name="connsiteY3" fmla="*/ 174396 h 2231796"/>
              <a:gd name="connsiteX4" fmla="*/ 5257800 w 5257800"/>
              <a:gd name="connsiteY4" fmla="*/ 193446 h 2231796"/>
              <a:gd name="connsiteX0" fmla="*/ 0 w 5257800"/>
              <a:gd name="connsiteY0" fmla="*/ 2231796 h 2231796"/>
              <a:gd name="connsiteX1" fmla="*/ 1143000 w 5257800"/>
              <a:gd name="connsiteY1" fmla="*/ 1526946 h 2231796"/>
              <a:gd name="connsiteX2" fmla="*/ 3486150 w 5257800"/>
              <a:gd name="connsiteY2" fmla="*/ 2069871 h 2231796"/>
              <a:gd name="connsiteX3" fmla="*/ 4086225 w 5257800"/>
              <a:gd name="connsiteY3" fmla="*/ 174396 h 2231796"/>
              <a:gd name="connsiteX4" fmla="*/ 5257800 w 5257800"/>
              <a:gd name="connsiteY4" fmla="*/ 193446 h 2231796"/>
              <a:gd name="connsiteX0" fmla="*/ 0 w 5257800"/>
              <a:gd name="connsiteY0" fmla="*/ 2231796 h 2231796"/>
              <a:gd name="connsiteX1" fmla="*/ 1143000 w 5257800"/>
              <a:gd name="connsiteY1" fmla="*/ 1526946 h 2231796"/>
              <a:gd name="connsiteX2" fmla="*/ 3486150 w 5257800"/>
              <a:gd name="connsiteY2" fmla="*/ 2069871 h 2231796"/>
              <a:gd name="connsiteX3" fmla="*/ 4086225 w 5257800"/>
              <a:gd name="connsiteY3" fmla="*/ 174396 h 2231796"/>
              <a:gd name="connsiteX4" fmla="*/ 5257800 w 5257800"/>
              <a:gd name="connsiteY4" fmla="*/ 193446 h 2231796"/>
              <a:gd name="connsiteX0" fmla="*/ 0 w 5257800"/>
              <a:gd name="connsiteY0" fmla="*/ 2254475 h 2254475"/>
              <a:gd name="connsiteX1" fmla="*/ 1143000 w 5257800"/>
              <a:gd name="connsiteY1" fmla="*/ 1549625 h 2254475"/>
              <a:gd name="connsiteX2" fmla="*/ 3486150 w 5257800"/>
              <a:gd name="connsiteY2" fmla="*/ 2092550 h 2254475"/>
              <a:gd name="connsiteX3" fmla="*/ 3705225 w 5257800"/>
              <a:gd name="connsiteY3" fmla="*/ 162577 h 2254475"/>
              <a:gd name="connsiteX4" fmla="*/ 5257800 w 5257800"/>
              <a:gd name="connsiteY4" fmla="*/ 216125 h 2254475"/>
              <a:gd name="connsiteX0" fmla="*/ 0 w 5257800"/>
              <a:gd name="connsiteY0" fmla="*/ 2255315 h 2255315"/>
              <a:gd name="connsiteX1" fmla="*/ 1143000 w 5257800"/>
              <a:gd name="connsiteY1" fmla="*/ 1550465 h 2255315"/>
              <a:gd name="connsiteX2" fmla="*/ 2857500 w 5257800"/>
              <a:gd name="connsiteY2" fmla="*/ 2104890 h 2255315"/>
              <a:gd name="connsiteX3" fmla="*/ 3705225 w 5257800"/>
              <a:gd name="connsiteY3" fmla="*/ 163417 h 2255315"/>
              <a:gd name="connsiteX4" fmla="*/ 5257800 w 5257800"/>
              <a:gd name="connsiteY4" fmla="*/ 216965 h 2255315"/>
              <a:gd name="connsiteX0" fmla="*/ 0 w 5257800"/>
              <a:gd name="connsiteY0" fmla="*/ 2255315 h 2255315"/>
              <a:gd name="connsiteX1" fmla="*/ 1143000 w 5257800"/>
              <a:gd name="connsiteY1" fmla="*/ 1550465 h 2255315"/>
              <a:gd name="connsiteX2" fmla="*/ 2857500 w 5257800"/>
              <a:gd name="connsiteY2" fmla="*/ 2104890 h 2255315"/>
              <a:gd name="connsiteX3" fmla="*/ 3705225 w 5257800"/>
              <a:gd name="connsiteY3" fmla="*/ 163417 h 2255315"/>
              <a:gd name="connsiteX4" fmla="*/ 5257800 w 5257800"/>
              <a:gd name="connsiteY4" fmla="*/ 216965 h 2255315"/>
              <a:gd name="connsiteX0" fmla="*/ 0 w 5257800"/>
              <a:gd name="connsiteY0" fmla="*/ 2255315 h 2255315"/>
              <a:gd name="connsiteX1" fmla="*/ 752475 w 5257800"/>
              <a:gd name="connsiteY1" fmla="*/ 1021489 h 2255315"/>
              <a:gd name="connsiteX2" fmla="*/ 2857500 w 5257800"/>
              <a:gd name="connsiteY2" fmla="*/ 2104890 h 2255315"/>
              <a:gd name="connsiteX3" fmla="*/ 3705225 w 5257800"/>
              <a:gd name="connsiteY3" fmla="*/ 163417 h 2255315"/>
              <a:gd name="connsiteX4" fmla="*/ 5257800 w 5257800"/>
              <a:gd name="connsiteY4" fmla="*/ 216965 h 2255315"/>
              <a:gd name="connsiteX0" fmla="*/ 0 w 5257800"/>
              <a:gd name="connsiteY0" fmla="*/ 2229346 h 2229346"/>
              <a:gd name="connsiteX1" fmla="*/ 752475 w 5257800"/>
              <a:gd name="connsiteY1" fmla="*/ 995520 h 2229346"/>
              <a:gd name="connsiteX2" fmla="*/ 2552700 w 5257800"/>
              <a:gd name="connsiteY2" fmla="*/ 1722437 h 2229346"/>
              <a:gd name="connsiteX3" fmla="*/ 3705225 w 5257800"/>
              <a:gd name="connsiteY3" fmla="*/ 137448 h 2229346"/>
              <a:gd name="connsiteX4" fmla="*/ 5257800 w 5257800"/>
              <a:gd name="connsiteY4" fmla="*/ 190996 h 2229346"/>
              <a:gd name="connsiteX0" fmla="*/ 0 w 5257800"/>
              <a:gd name="connsiteY0" fmla="*/ 2224743 h 2224743"/>
              <a:gd name="connsiteX1" fmla="*/ 752475 w 5257800"/>
              <a:gd name="connsiteY1" fmla="*/ 990917 h 2224743"/>
              <a:gd name="connsiteX2" fmla="*/ 2552700 w 5257800"/>
              <a:gd name="connsiteY2" fmla="*/ 1717834 h 2224743"/>
              <a:gd name="connsiteX3" fmla="*/ 3705225 w 5257800"/>
              <a:gd name="connsiteY3" fmla="*/ 132845 h 2224743"/>
              <a:gd name="connsiteX4" fmla="*/ 5257800 w 5257800"/>
              <a:gd name="connsiteY4" fmla="*/ 186393 h 2224743"/>
              <a:gd name="connsiteX0" fmla="*/ 0 w 5257800"/>
              <a:gd name="connsiteY0" fmla="*/ 2623012 h 2623012"/>
              <a:gd name="connsiteX1" fmla="*/ 752475 w 5257800"/>
              <a:gd name="connsiteY1" fmla="*/ 1389186 h 2623012"/>
              <a:gd name="connsiteX2" fmla="*/ 2552700 w 5257800"/>
              <a:gd name="connsiteY2" fmla="*/ 2116103 h 2623012"/>
              <a:gd name="connsiteX3" fmla="*/ 3676650 w 5257800"/>
              <a:gd name="connsiteY3" fmla="*/ 117132 h 2623012"/>
              <a:gd name="connsiteX4" fmla="*/ 5257800 w 5257800"/>
              <a:gd name="connsiteY4" fmla="*/ 584662 h 2623012"/>
              <a:gd name="connsiteX0" fmla="*/ 0 w 5257800"/>
              <a:gd name="connsiteY0" fmla="*/ 2575306 h 2575306"/>
              <a:gd name="connsiteX1" fmla="*/ 752475 w 5257800"/>
              <a:gd name="connsiteY1" fmla="*/ 1341480 h 2575306"/>
              <a:gd name="connsiteX2" fmla="*/ 2552700 w 5257800"/>
              <a:gd name="connsiteY2" fmla="*/ 2068397 h 2575306"/>
              <a:gd name="connsiteX3" fmla="*/ 3676650 w 5257800"/>
              <a:gd name="connsiteY3" fmla="*/ 69426 h 2575306"/>
              <a:gd name="connsiteX4" fmla="*/ 5257800 w 5257800"/>
              <a:gd name="connsiteY4" fmla="*/ 536956 h 2575306"/>
              <a:gd name="connsiteX0" fmla="*/ 0 w 5257800"/>
              <a:gd name="connsiteY0" fmla="*/ 2575306 h 2575306"/>
              <a:gd name="connsiteX1" fmla="*/ 752475 w 5257800"/>
              <a:gd name="connsiteY1" fmla="*/ 1341480 h 2575306"/>
              <a:gd name="connsiteX2" fmla="*/ 2552700 w 5257800"/>
              <a:gd name="connsiteY2" fmla="*/ 2068397 h 2575306"/>
              <a:gd name="connsiteX3" fmla="*/ 3676650 w 5257800"/>
              <a:gd name="connsiteY3" fmla="*/ 69426 h 2575306"/>
              <a:gd name="connsiteX4" fmla="*/ 5257800 w 5257800"/>
              <a:gd name="connsiteY4" fmla="*/ 536956 h 2575306"/>
              <a:gd name="connsiteX0" fmla="*/ 0 w 5257800"/>
              <a:gd name="connsiteY0" fmla="*/ 2575306 h 2575306"/>
              <a:gd name="connsiteX1" fmla="*/ 752475 w 5257800"/>
              <a:gd name="connsiteY1" fmla="*/ 1341480 h 2575306"/>
              <a:gd name="connsiteX2" fmla="*/ 2552700 w 5257800"/>
              <a:gd name="connsiteY2" fmla="*/ 2068397 h 2575306"/>
              <a:gd name="connsiteX3" fmla="*/ 3676650 w 5257800"/>
              <a:gd name="connsiteY3" fmla="*/ 69426 h 2575306"/>
              <a:gd name="connsiteX4" fmla="*/ 5257800 w 5257800"/>
              <a:gd name="connsiteY4" fmla="*/ 536956 h 2575306"/>
              <a:gd name="connsiteX0" fmla="*/ 0 w 5257800"/>
              <a:gd name="connsiteY0" fmla="*/ 2576521 h 2576521"/>
              <a:gd name="connsiteX1" fmla="*/ 1166543 w 5257800"/>
              <a:gd name="connsiteY1" fmla="*/ 1623890 h 2576521"/>
              <a:gd name="connsiteX2" fmla="*/ 2552700 w 5257800"/>
              <a:gd name="connsiteY2" fmla="*/ 2069612 h 2576521"/>
              <a:gd name="connsiteX3" fmla="*/ 3676650 w 5257800"/>
              <a:gd name="connsiteY3" fmla="*/ 70641 h 2576521"/>
              <a:gd name="connsiteX4" fmla="*/ 5257800 w 5257800"/>
              <a:gd name="connsiteY4" fmla="*/ 538171 h 2576521"/>
              <a:gd name="connsiteX0" fmla="*/ 0 w 5257800"/>
              <a:gd name="connsiteY0" fmla="*/ 2704223 h 2704223"/>
              <a:gd name="connsiteX1" fmla="*/ 1166543 w 5257800"/>
              <a:gd name="connsiteY1" fmla="*/ 1751592 h 2704223"/>
              <a:gd name="connsiteX2" fmla="*/ 2552700 w 5257800"/>
              <a:gd name="connsiteY2" fmla="*/ 2197314 h 2704223"/>
              <a:gd name="connsiteX3" fmla="*/ 3597992 w 5257800"/>
              <a:gd name="connsiteY3" fmla="*/ 67768 h 2704223"/>
              <a:gd name="connsiteX4" fmla="*/ 5257800 w 5257800"/>
              <a:gd name="connsiteY4" fmla="*/ 665873 h 2704223"/>
              <a:gd name="connsiteX0" fmla="*/ 0 w 5257800"/>
              <a:gd name="connsiteY0" fmla="*/ 2704223 h 2704223"/>
              <a:gd name="connsiteX1" fmla="*/ 1166543 w 5257800"/>
              <a:gd name="connsiteY1" fmla="*/ 1751592 h 2704223"/>
              <a:gd name="connsiteX2" fmla="*/ 2552700 w 5257800"/>
              <a:gd name="connsiteY2" fmla="*/ 2197314 h 2704223"/>
              <a:gd name="connsiteX3" fmla="*/ 3597992 w 5257800"/>
              <a:gd name="connsiteY3" fmla="*/ 67768 h 2704223"/>
              <a:gd name="connsiteX4" fmla="*/ 5257800 w 5257800"/>
              <a:gd name="connsiteY4" fmla="*/ 665873 h 2704223"/>
              <a:gd name="connsiteX0" fmla="*/ 0 w 5257800"/>
              <a:gd name="connsiteY0" fmla="*/ 2704223 h 2704223"/>
              <a:gd name="connsiteX1" fmla="*/ 1166543 w 5257800"/>
              <a:gd name="connsiteY1" fmla="*/ 1751592 h 2704223"/>
              <a:gd name="connsiteX2" fmla="*/ 2552700 w 5257800"/>
              <a:gd name="connsiteY2" fmla="*/ 2197314 h 2704223"/>
              <a:gd name="connsiteX3" fmla="*/ 3597992 w 5257800"/>
              <a:gd name="connsiteY3" fmla="*/ 67768 h 2704223"/>
              <a:gd name="connsiteX4" fmla="*/ 5257800 w 5257800"/>
              <a:gd name="connsiteY4" fmla="*/ 665873 h 2704223"/>
              <a:gd name="connsiteX0" fmla="*/ 0 w 5257800"/>
              <a:gd name="connsiteY0" fmla="*/ 2642077 h 2642077"/>
              <a:gd name="connsiteX1" fmla="*/ 1166543 w 5257800"/>
              <a:gd name="connsiteY1" fmla="*/ 1689446 h 2642077"/>
              <a:gd name="connsiteX2" fmla="*/ 2552700 w 5257800"/>
              <a:gd name="connsiteY2" fmla="*/ 2135168 h 2642077"/>
              <a:gd name="connsiteX3" fmla="*/ 3597992 w 5257800"/>
              <a:gd name="connsiteY3" fmla="*/ 5622 h 2642077"/>
              <a:gd name="connsiteX4" fmla="*/ 5257800 w 5257800"/>
              <a:gd name="connsiteY4" fmla="*/ 603727 h 2642077"/>
              <a:gd name="connsiteX0" fmla="*/ 0 w 5316794"/>
              <a:gd name="connsiteY0" fmla="*/ 2642077 h 2642077"/>
              <a:gd name="connsiteX1" fmla="*/ 1166543 w 5316794"/>
              <a:gd name="connsiteY1" fmla="*/ 1689446 h 2642077"/>
              <a:gd name="connsiteX2" fmla="*/ 2552700 w 5316794"/>
              <a:gd name="connsiteY2" fmla="*/ 2135168 h 2642077"/>
              <a:gd name="connsiteX3" fmla="*/ 3597992 w 5316794"/>
              <a:gd name="connsiteY3" fmla="*/ 5622 h 2642077"/>
              <a:gd name="connsiteX4" fmla="*/ 5316794 w 5316794"/>
              <a:gd name="connsiteY4" fmla="*/ 318837 h 2642077"/>
              <a:gd name="connsiteX0" fmla="*/ 0 w 5316794"/>
              <a:gd name="connsiteY0" fmla="*/ 2642077 h 2642077"/>
              <a:gd name="connsiteX1" fmla="*/ 1166543 w 5316794"/>
              <a:gd name="connsiteY1" fmla="*/ 1689446 h 2642077"/>
              <a:gd name="connsiteX2" fmla="*/ 2552700 w 5316794"/>
              <a:gd name="connsiteY2" fmla="*/ 2135168 h 2642077"/>
              <a:gd name="connsiteX3" fmla="*/ 3597992 w 5316794"/>
              <a:gd name="connsiteY3" fmla="*/ 5622 h 2642077"/>
              <a:gd name="connsiteX4" fmla="*/ 5316794 w 5316794"/>
              <a:gd name="connsiteY4" fmla="*/ 318837 h 2642077"/>
              <a:gd name="connsiteX0" fmla="*/ 0 w 5316794"/>
              <a:gd name="connsiteY0" fmla="*/ 2523658 h 2523658"/>
              <a:gd name="connsiteX1" fmla="*/ 1166543 w 5316794"/>
              <a:gd name="connsiteY1" fmla="*/ 1571027 h 2523658"/>
              <a:gd name="connsiteX2" fmla="*/ 2552700 w 5316794"/>
              <a:gd name="connsiteY2" fmla="*/ 2016749 h 2523658"/>
              <a:gd name="connsiteX3" fmla="*/ 3440676 w 5316794"/>
              <a:gd name="connsiteY3" fmla="*/ 5907 h 2523658"/>
              <a:gd name="connsiteX4" fmla="*/ 5316794 w 5316794"/>
              <a:gd name="connsiteY4" fmla="*/ 200418 h 2523658"/>
              <a:gd name="connsiteX0" fmla="*/ 0 w 5316794"/>
              <a:gd name="connsiteY0" fmla="*/ 2533099 h 2533099"/>
              <a:gd name="connsiteX1" fmla="*/ 1166543 w 5316794"/>
              <a:gd name="connsiteY1" fmla="*/ 1580468 h 2533099"/>
              <a:gd name="connsiteX2" fmla="*/ 2552700 w 5316794"/>
              <a:gd name="connsiteY2" fmla="*/ 2026190 h 2533099"/>
              <a:gd name="connsiteX3" fmla="*/ 3440676 w 5316794"/>
              <a:gd name="connsiteY3" fmla="*/ 15348 h 2533099"/>
              <a:gd name="connsiteX4" fmla="*/ 5316794 w 5316794"/>
              <a:gd name="connsiteY4" fmla="*/ 209859 h 2533099"/>
              <a:gd name="connsiteX0" fmla="*/ 0 w 5316794"/>
              <a:gd name="connsiteY0" fmla="*/ 2533099 h 2533099"/>
              <a:gd name="connsiteX1" fmla="*/ 1166543 w 5316794"/>
              <a:gd name="connsiteY1" fmla="*/ 1580468 h 2533099"/>
              <a:gd name="connsiteX2" fmla="*/ 2552700 w 5316794"/>
              <a:gd name="connsiteY2" fmla="*/ 2026190 h 2533099"/>
              <a:gd name="connsiteX3" fmla="*/ 3440676 w 5316794"/>
              <a:gd name="connsiteY3" fmla="*/ 15348 h 2533099"/>
              <a:gd name="connsiteX4" fmla="*/ 5316794 w 5316794"/>
              <a:gd name="connsiteY4" fmla="*/ 209859 h 2533099"/>
              <a:gd name="connsiteX0" fmla="*/ 0 w 5316794"/>
              <a:gd name="connsiteY0" fmla="*/ 2568496 h 2568496"/>
              <a:gd name="connsiteX1" fmla="*/ 1166543 w 5316794"/>
              <a:gd name="connsiteY1" fmla="*/ 1615865 h 2568496"/>
              <a:gd name="connsiteX2" fmla="*/ 2552700 w 5316794"/>
              <a:gd name="connsiteY2" fmla="*/ 2061587 h 2568496"/>
              <a:gd name="connsiteX3" fmla="*/ 3440676 w 5316794"/>
              <a:gd name="connsiteY3" fmla="*/ 15134 h 2568496"/>
              <a:gd name="connsiteX4" fmla="*/ 5316794 w 5316794"/>
              <a:gd name="connsiteY4" fmla="*/ 245256 h 2568496"/>
              <a:gd name="connsiteX0" fmla="*/ 0 w 5316794"/>
              <a:gd name="connsiteY0" fmla="*/ 2575391 h 2575391"/>
              <a:gd name="connsiteX1" fmla="*/ 1166543 w 5316794"/>
              <a:gd name="connsiteY1" fmla="*/ 1622760 h 2575391"/>
              <a:gd name="connsiteX2" fmla="*/ 2552700 w 5316794"/>
              <a:gd name="connsiteY2" fmla="*/ 2068482 h 2575391"/>
              <a:gd name="connsiteX3" fmla="*/ 3440676 w 5316794"/>
              <a:gd name="connsiteY3" fmla="*/ 22029 h 2575391"/>
              <a:gd name="connsiteX4" fmla="*/ 5316794 w 5316794"/>
              <a:gd name="connsiteY4" fmla="*/ 252151 h 2575391"/>
              <a:gd name="connsiteX0" fmla="*/ 0 w 5316794"/>
              <a:gd name="connsiteY0" fmla="*/ 2575391 h 2575391"/>
              <a:gd name="connsiteX1" fmla="*/ 1166543 w 5316794"/>
              <a:gd name="connsiteY1" fmla="*/ 1622760 h 2575391"/>
              <a:gd name="connsiteX2" fmla="*/ 2552700 w 5316794"/>
              <a:gd name="connsiteY2" fmla="*/ 2068482 h 2575391"/>
              <a:gd name="connsiteX3" fmla="*/ 3440676 w 5316794"/>
              <a:gd name="connsiteY3" fmla="*/ 22029 h 2575391"/>
              <a:gd name="connsiteX4" fmla="*/ 5316794 w 5316794"/>
              <a:gd name="connsiteY4" fmla="*/ 252151 h 2575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6794" h="2575391">
                <a:moveTo>
                  <a:pt x="0" y="2575391"/>
                </a:moveTo>
                <a:cubicBezTo>
                  <a:pt x="192881" y="2163434"/>
                  <a:pt x="741093" y="1707245"/>
                  <a:pt x="1166543" y="1622760"/>
                </a:cubicBezTo>
                <a:cubicBezTo>
                  <a:pt x="1591993" y="1538275"/>
                  <a:pt x="2173678" y="2335271"/>
                  <a:pt x="2552700" y="2068482"/>
                </a:cubicBezTo>
                <a:cubicBezTo>
                  <a:pt x="2931722" y="1801693"/>
                  <a:pt x="4104866" y="-232788"/>
                  <a:pt x="3440676" y="22029"/>
                </a:cubicBezTo>
                <a:cubicBezTo>
                  <a:pt x="2579841" y="585478"/>
                  <a:pt x="4490167" y="746966"/>
                  <a:pt x="5316794" y="252151"/>
                </a:cubicBezTo>
              </a:path>
            </a:pathLst>
          </a:custGeom>
          <a:noFill/>
          <a:ln>
            <a:solidFill>
              <a:schemeClr val="accent2"/>
            </a:solidFill>
            <a:prstDash val="sysDash"/>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icrosoft New Tai Lue"/>
            </a:endParaRPr>
          </a:p>
        </p:txBody>
      </p:sp>
      <p:sp>
        <p:nvSpPr>
          <p:cNvPr id="2" name="Title 1"/>
          <p:cNvSpPr>
            <a:spLocks noGrp="1"/>
          </p:cNvSpPr>
          <p:nvPr>
            <p:ph type="title"/>
          </p:nvPr>
        </p:nvSpPr>
        <p:spPr/>
        <p:txBody>
          <a:bodyPr/>
          <a:lstStyle/>
          <a:p>
            <a:r>
              <a:rPr lang="en-US"/>
              <a:t>Roadmap</a:t>
            </a:r>
          </a:p>
        </p:txBody>
      </p:sp>
      <p:sp>
        <p:nvSpPr>
          <p:cNvPr id="3" name="Content Placeholder 2"/>
          <p:cNvSpPr>
            <a:spLocks noGrp="1"/>
          </p:cNvSpPr>
          <p:nvPr>
            <p:ph idx="1"/>
          </p:nvPr>
        </p:nvSpPr>
        <p:spPr/>
        <p:txBody>
          <a:bodyPr/>
          <a:lstStyle/>
          <a:p>
            <a:r>
              <a:rPr lang="en-US"/>
              <a:t>The roadmap is a cornerstone deliverable of IT architecture. It is an articulation of the destination and the path to get there. </a:t>
            </a:r>
          </a:p>
          <a:p>
            <a:pPr lvl="2"/>
            <a:r>
              <a:rPr lang="en-US"/>
              <a:t>Destination</a:t>
            </a:r>
          </a:p>
          <a:p>
            <a:pPr lvl="3"/>
            <a:r>
              <a:rPr lang="en-US"/>
              <a:t>To determine where we are going, architects need to consider the whole context of where we are, the needs of the institution now and in the future, the technology and business resources we have now and may have in the future, the trade-offs of cost and risk, the capabilities we have, and those we want to have.  Considering all this and more they work with the business to define where we want to be. </a:t>
            </a:r>
          </a:p>
          <a:p>
            <a:endParaRPr lang="en-US"/>
          </a:p>
        </p:txBody>
      </p:sp>
      <p:sp>
        <p:nvSpPr>
          <p:cNvPr id="4" name="Content Placeholder 3"/>
          <p:cNvSpPr>
            <a:spLocks noGrp="1"/>
          </p:cNvSpPr>
          <p:nvPr>
            <p:ph idx="10"/>
          </p:nvPr>
        </p:nvSpPr>
        <p:spPr/>
        <p:txBody>
          <a:bodyPr/>
          <a:lstStyle/>
          <a:p>
            <a:pPr lvl="2"/>
            <a:r>
              <a:rPr lang="en-US"/>
              <a:t>Path</a:t>
            </a:r>
          </a:p>
          <a:p>
            <a:pPr lvl="3"/>
            <a:r>
              <a:rPr lang="en-US"/>
              <a:t>The old saying “its not the destination, it’s the journey” rings true here. </a:t>
            </a:r>
            <a:r>
              <a:rPr lang="en-US" u="sng"/>
              <a:t>How</a:t>
            </a:r>
            <a:r>
              <a:rPr lang="en-US"/>
              <a:t> we get to where we want to be is as important as where we want to be. The trajectory that we need to follow to hit our target is never a straight line from A to B. The technology and business changes required - the waypoints on the road – are critical because they address the business and technical ability to adapt to the change: the speed at which we can inject innovation into the institution.  </a:t>
            </a:r>
          </a:p>
          <a:p>
            <a:pPr lvl="3"/>
            <a:endParaRPr lang="en-US"/>
          </a:p>
          <a:p>
            <a:pPr lvl="3"/>
            <a:endParaRPr lang="en-US"/>
          </a:p>
          <a:p>
            <a:pPr lvl="3"/>
            <a:r>
              <a:rPr lang="en-US"/>
              <a:t>Architects make the roadmaps that we follow as we evolve our ecosystem in both terms of business capabilities and technical infrastructure.  </a:t>
            </a:r>
          </a:p>
          <a:p>
            <a:pPr lvl="3"/>
            <a:r>
              <a:rPr lang="en-US"/>
              <a:t>However, architects recognize that, while the plan is necessary but not sufficient.</a:t>
            </a:r>
          </a:p>
        </p:txBody>
      </p:sp>
      <p:sp>
        <p:nvSpPr>
          <p:cNvPr id="5" name="Text Placeholder 4"/>
          <p:cNvSpPr>
            <a:spLocks noGrp="1"/>
          </p:cNvSpPr>
          <p:nvPr>
            <p:ph type="body" sz="quarter" idx="11"/>
          </p:nvPr>
        </p:nvSpPr>
        <p:spPr/>
        <p:txBody>
          <a:bodyPr/>
          <a:lstStyle/>
          <a:p>
            <a:endParaRPr lang="en-US"/>
          </a:p>
        </p:txBody>
      </p:sp>
      <p:pic>
        <p:nvPicPr>
          <p:cNvPr id="6" name="Picture 14" descr="Image result for route icon transparen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58344" y="1424181"/>
            <a:ext cx="1113882" cy="111388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950461" y="2920195"/>
            <a:ext cx="2809875" cy="2346675"/>
          </a:xfrm>
          <a:prstGeom prst="rect">
            <a:avLst/>
          </a:prstGeom>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2"/>
            <a:r>
              <a:rPr lang="en-CA">
                <a:solidFill>
                  <a:srgbClr val="118E97"/>
                </a:solidFill>
              </a:rPr>
              <a:t>The general who wins a battle makes many calculations in his temple before the battle is fought. The general who loses a battle makes but few calculations beforehand. Thus do many calculation lead to victory, and few calculations lead to defeat.</a:t>
            </a:r>
          </a:p>
          <a:p>
            <a:pPr lvl="2" algn="r"/>
            <a:r>
              <a:rPr lang="en-CA">
                <a:solidFill>
                  <a:srgbClr val="118E97"/>
                </a:solidFill>
              </a:rPr>
              <a:t>– Sun Tzu, the Art of War</a:t>
            </a:r>
          </a:p>
          <a:p>
            <a:pPr lvl="2" algn="r"/>
            <a:endParaRPr lang="en-CA">
              <a:solidFill>
                <a:srgbClr val="118E97"/>
              </a:solidFill>
            </a:endParaRPr>
          </a:p>
          <a:p>
            <a:pPr lvl="2" algn="r"/>
            <a:r>
              <a:rPr lang="en-CA">
                <a:solidFill>
                  <a:srgbClr val="118E97"/>
                </a:solidFill>
              </a:rPr>
              <a:t>Plans are nothing; planning is everything.</a:t>
            </a:r>
          </a:p>
          <a:p>
            <a:pPr lvl="2" algn="r"/>
            <a:r>
              <a:rPr lang="en-CA">
                <a:solidFill>
                  <a:srgbClr val="118E97"/>
                </a:solidFill>
              </a:rPr>
              <a:t>- Dwight D. Eisenhower</a:t>
            </a:r>
            <a:endParaRPr lang="en-US">
              <a:solidFill>
                <a:srgbClr val="118E97"/>
              </a:solidFill>
            </a:endParaRPr>
          </a:p>
          <a:p>
            <a:endParaRPr lang="en-US">
              <a:solidFill>
                <a:srgbClr val="E34A06"/>
              </a:solidFill>
            </a:endParaRPr>
          </a:p>
        </p:txBody>
      </p:sp>
      <p:sp>
        <p:nvSpPr>
          <p:cNvPr id="8" name="Oval 7"/>
          <p:cNvSpPr/>
          <p:nvPr/>
        </p:nvSpPr>
        <p:spPr>
          <a:xfrm>
            <a:off x="4000017" y="5723113"/>
            <a:ext cx="428274" cy="428274"/>
          </a:xfrm>
          <a:prstGeom prst="ellipse">
            <a:avLst/>
          </a:prstGeom>
          <a:solidFill>
            <a:schemeClr val="accent2"/>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b="1">
                <a:solidFill>
                  <a:srgbClr val="3C3D3E"/>
                </a:solidFill>
                <a:latin typeface="Arial"/>
              </a:rPr>
              <a:t>A</a:t>
            </a:r>
          </a:p>
        </p:txBody>
      </p:sp>
      <p:sp>
        <p:nvSpPr>
          <p:cNvPr id="9" name="Oval 8"/>
          <p:cNvSpPr/>
          <p:nvPr/>
        </p:nvSpPr>
        <p:spPr>
          <a:xfrm>
            <a:off x="9468395" y="3826870"/>
            <a:ext cx="428274" cy="428274"/>
          </a:xfrm>
          <a:prstGeom prst="ellipse">
            <a:avLst/>
          </a:prstGeom>
          <a:solidFill>
            <a:schemeClr val="accent2"/>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b="1">
                <a:solidFill>
                  <a:srgbClr val="3C3D3E"/>
                </a:solidFill>
                <a:latin typeface="Arial"/>
              </a:rPr>
              <a:t>B</a:t>
            </a:r>
          </a:p>
        </p:txBody>
      </p:sp>
    </p:spTree>
    <p:extLst>
      <p:ext uri="{BB962C8B-B14F-4D97-AF65-F5344CB8AC3E}">
        <p14:creationId xmlns:p14="http://schemas.microsoft.com/office/powerpoint/2010/main" val="836442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Purpose</a:t>
            </a:r>
            <a:br>
              <a:rPr lang="en-US"/>
            </a:br>
            <a:r>
              <a:rPr lang="en-US" b="0" i="1"/>
              <a:t>of IT Architecture</a:t>
            </a:r>
          </a:p>
        </p:txBody>
      </p:sp>
      <p:pic>
        <p:nvPicPr>
          <p:cNvPr id="7" name="Picture 2" descr="Image result for integration icon"/>
          <p:cNvPicPr>
            <a:picLocks noChangeAspect="1" noChangeArrowheads="1"/>
          </p:cNvPicPr>
          <p:nvPr/>
        </p:nvPicPr>
        <p:blipFill>
          <a:blip r:embed="rId2" cstate="print">
            <a:biLevel thresh="50000"/>
            <a:extLst>
              <a:ext uri="{28A0092B-C50C-407E-A947-70E740481C1C}">
                <a14:useLocalDpi xmlns:a14="http://schemas.microsoft.com/office/drawing/2010/main"/>
              </a:ext>
            </a:extLst>
          </a:blip>
          <a:srcRect/>
          <a:stretch>
            <a:fillRect/>
          </a:stretch>
        </p:blipFill>
        <p:spPr bwMode="auto">
          <a:xfrm>
            <a:off x="5427268" y="2106522"/>
            <a:ext cx="1140734" cy="114073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compass icon transpar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5429" y="1896469"/>
            <a:ext cx="1515625" cy="1515625"/>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5334920" y="3613738"/>
            <a:ext cx="1496890" cy="2749550"/>
          </a:xfrm>
          <a:prstGeom prst="rect">
            <a:avLst/>
          </a:prstGeom>
        </p:spPr>
        <p:txBody>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US">
                <a:solidFill>
                  <a:srgbClr val="3C3D3E"/>
                </a:solidFill>
              </a:rPr>
              <a:t>Through </a:t>
            </a:r>
            <a:r>
              <a:rPr lang="en-US" b="1">
                <a:solidFill>
                  <a:srgbClr val="3C3D3E"/>
                </a:solidFill>
              </a:rPr>
              <a:t>standardization</a:t>
            </a:r>
            <a:r>
              <a:rPr lang="en-US">
                <a:solidFill>
                  <a:srgbClr val="3C3D3E"/>
                </a:solidFill>
              </a:rPr>
              <a:t> and </a:t>
            </a:r>
            <a:r>
              <a:rPr lang="en-US" b="1">
                <a:solidFill>
                  <a:srgbClr val="3C3D3E"/>
                </a:solidFill>
              </a:rPr>
              <a:t>integration</a:t>
            </a:r>
            <a:r>
              <a:rPr lang="en-US">
                <a:solidFill>
                  <a:srgbClr val="3C3D3E"/>
                </a:solidFill>
              </a:rPr>
              <a:t>, promote an information technology ecosystem focused on, and enabling of , </a:t>
            </a:r>
            <a:r>
              <a:rPr lang="en-US" b="1">
                <a:solidFill>
                  <a:srgbClr val="3C3D3E"/>
                </a:solidFill>
              </a:rPr>
              <a:t>business capabilities</a:t>
            </a:r>
            <a:r>
              <a:rPr lang="en-US">
                <a:solidFill>
                  <a:srgbClr val="3C3D3E"/>
                </a:solidFill>
              </a:rPr>
              <a:t>.</a:t>
            </a:r>
          </a:p>
          <a:p>
            <a:pPr lvl="3"/>
            <a:endParaRPr lang="en-US">
              <a:solidFill>
                <a:srgbClr val="3C3D3E"/>
              </a:solidFill>
            </a:endParaRPr>
          </a:p>
        </p:txBody>
      </p:sp>
      <p:sp>
        <p:nvSpPr>
          <p:cNvPr id="17" name="Content Placeholder 2"/>
          <p:cNvSpPr txBox="1">
            <a:spLocks/>
          </p:cNvSpPr>
          <p:nvPr/>
        </p:nvSpPr>
        <p:spPr>
          <a:xfrm>
            <a:off x="3644745" y="3613738"/>
            <a:ext cx="1496890" cy="2749550"/>
          </a:xfrm>
          <a:prstGeom prst="rect">
            <a:avLst/>
          </a:prstGeom>
        </p:spPr>
        <p:txBody>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CA" b="1">
                <a:solidFill>
                  <a:srgbClr val="3C3D3E"/>
                </a:solidFill>
                <a:latin typeface="Microsoft New Tai Lue"/>
              </a:rPr>
              <a:t>Capture, connect and visualize </a:t>
            </a:r>
            <a:r>
              <a:rPr lang="en-CA">
                <a:solidFill>
                  <a:srgbClr val="3C3D3E"/>
                </a:solidFill>
                <a:latin typeface="Microsoft New Tai Lue"/>
              </a:rPr>
              <a:t>the </a:t>
            </a:r>
            <a:r>
              <a:rPr lang="en-US">
                <a:solidFill>
                  <a:srgbClr val="3C3D3E"/>
                </a:solidFill>
                <a:latin typeface="Microsoft New Tai Lue"/>
              </a:rPr>
              <a:t>University’s information technology ecosystem in a way that allows for </a:t>
            </a:r>
            <a:r>
              <a:rPr lang="en-US" b="1">
                <a:solidFill>
                  <a:srgbClr val="3C3D3E"/>
                </a:solidFill>
                <a:latin typeface="Microsoft New Tai Lue"/>
              </a:rPr>
              <a:t>meaningful planning</a:t>
            </a:r>
            <a:r>
              <a:rPr lang="en-US">
                <a:solidFill>
                  <a:srgbClr val="3C3D3E"/>
                </a:solidFill>
                <a:latin typeface="Microsoft New Tai Lue"/>
              </a:rPr>
              <a:t> and </a:t>
            </a:r>
            <a:r>
              <a:rPr lang="en-US" b="1">
                <a:solidFill>
                  <a:srgbClr val="3C3D3E"/>
                </a:solidFill>
                <a:latin typeface="Microsoft New Tai Lue"/>
              </a:rPr>
              <a:t>informed decision making</a:t>
            </a:r>
            <a:r>
              <a:rPr lang="en-US">
                <a:solidFill>
                  <a:srgbClr val="3C3D3E"/>
                </a:solidFill>
                <a:latin typeface="Microsoft New Tai Lue"/>
              </a:rPr>
              <a:t>.</a:t>
            </a:r>
          </a:p>
        </p:txBody>
      </p:sp>
      <p:sp>
        <p:nvSpPr>
          <p:cNvPr id="18" name="Content Placeholder 2"/>
          <p:cNvSpPr txBox="1">
            <a:spLocks/>
          </p:cNvSpPr>
          <p:nvPr/>
        </p:nvSpPr>
        <p:spPr>
          <a:xfrm>
            <a:off x="7008975" y="3613738"/>
            <a:ext cx="1496890" cy="2749550"/>
          </a:xfrm>
          <a:prstGeom prst="rect">
            <a:avLst/>
          </a:prstGeom>
        </p:spPr>
        <p:txBody>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US" b="1">
                <a:solidFill>
                  <a:srgbClr val="3C3D3E"/>
                </a:solidFill>
              </a:rPr>
              <a:t>Articulate </a:t>
            </a:r>
            <a:r>
              <a:rPr lang="en-US">
                <a:solidFill>
                  <a:srgbClr val="3C3D3E"/>
                </a:solidFill>
              </a:rPr>
              <a:t>the path using </a:t>
            </a:r>
            <a:r>
              <a:rPr lang="en-US" b="1">
                <a:solidFill>
                  <a:srgbClr val="3C3D3E"/>
                </a:solidFill>
              </a:rPr>
              <a:t>roadmaps</a:t>
            </a:r>
            <a:r>
              <a:rPr lang="en-US">
                <a:solidFill>
                  <a:srgbClr val="3C3D3E"/>
                </a:solidFill>
              </a:rPr>
              <a:t> that moves the technology ecosystem and institutional capabilities forward, applying </a:t>
            </a:r>
            <a:r>
              <a:rPr lang="en-US" b="1">
                <a:solidFill>
                  <a:srgbClr val="3C3D3E"/>
                </a:solidFill>
              </a:rPr>
              <a:t>innovation </a:t>
            </a:r>
            <a:r>
              <a:rPr lang="en-US">
                <a:solidFill>
                  <a:srgbClr val="3C3D3E"/>
                </a:solidFill>
              </a:rPr>
              <a:t>and balancing </a:t>
            </a:r>
            <a:r>
              <a:rPr lang="en-US" b="1">
                <a:solidFill>
                  <a:srgbClr val="3C3D3E"/>
                </a:solidFill>
              </a:rPr>
              <a:t>trade-offs.</a:t>
            </a:r>
            <a:endParaRPr lang="en-US">
              <a:solidFill>
                <a:srgbClr val="3C3D3E"/>
              </a:solidFill>
            </a:endParaRPr>
          </a:p>
        </p:txBody>
      </p:sp>
      <p:sp>
        <p:nvSpPr>
          <p:cNvPr id="19" name="Content Placeholder 2"/>
          <p:cNvSpPr txBox="1">
            <a:spLocks/>
          </p:cNvSpPr>
          <p:nvPr/>
        </p:nvSpPr>
        <p:spPr>
          <a:xfrm>
            <a:off x="8702960" y="3613738"/>
            <a:ext cx="1496890" cy="2749550"/>
          </a:xfrm>
          <a:prstGeom prst="rect">
            <a:avLst/>
          </a:prstGeom>
        </p:spPr>
        <p:txBody>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500" b="0" i="1" kern="1200">
                <a:solidFill>
                  <a:schemeClr val="accent1"/>
                </a:solidFill>
                <a:latin typeface="Corbel" panose="020B0503020204020204" pitchFamily="34" charset="0"/>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500" i="1" kern="1200">
                <a:solidFill>
                  <a:schemeClr val="tx2"/>
                </a:solidFill>
                <a:latin typeface="Corbel" panose="020B0503020204020204" pitchFamily="34" charset="0"/>
                <a:ea typeface="+mn-ea"/>
                <a:cs typeface="+mn-cs"/>
              </a:defRPr>
            </a:lvl2pPr>
            <a:lvl3pPr marL="0" indent="0" algn="l" defTabSz="914400" rtl="0" eaLnBrk="1" latinLnBrk="0" hangingPunct="1">
              <a:lnSpc>
                <a:spcPct val="110000"/>
              </a:lnSpc>
              <a:spcBef>
                <a:spcPts val="600"/>
              </a:spcBef>
              <a:spcAft>
                <a:spcPts val="0"/>
              </a:spcAft>
              <a:buFont typeface="Arial" panose="020B0604020202020204" pitchFamily="34" charset="0"/>
              <a:buChar char="​"/>
              <a:defRPr sz="1100" b="1" kern="1200">
                <a:solidFill>
                  <a:schemeClr val="accent4"/>
                </a:solidFill>
                <a:latin typeface="Microsoft New Tai Lue" panose="020B0502040204020203" pitchFamily="34" charset="0"/>
                <a:ea typeface="+mn-ea"/>
                <a:cs typeface="Microsoft New Tai Lue" panose="020B0502040204020203" pitchFamily="34" charset="0"/>
              </a:defRPr>
            </a:lvl3pPr>
            <a:lvl4pPr marL="0"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4pPr>
            <a:lvl5pPr marL="171450"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Microsoft New Tai Lue" panose="020B0502040204020203" pitchFamily="34" charset="0"/>
                <a:ea typeface="+mn-ea"/>
                <a:cs typeface="Microsoft New Tai Lue" panose="020B0502040204020203" pitchFamily="34" charset="0"/>
              </a:defRPr>
            </a:lvl5pPr>
            <a:lvl6pPr marL="344488"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mn-lt"/>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Corbel" panose="020B0503020204020204" pitchFamily="34" charset="0"/>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Corbel" panose="020B0503020204020204" pitchFamily="34" charset="0"/>
                <a:ea typeface="+mn-ea"/>
                <a:cs typeface="+mn-cs"/>
              </a:defRPr>
            </a:lvl9pPr>
          </a:lstStyle>
          <a:p>
            <a:pPr lvl="3"/>
            <a:r>
              <a:rPr lang="en-US">
                <a:solidFill>
                  <a:srgbClr val="3C3D3E"/>
                </a:solidFill>
              </a:rPr>
              <a:t>Provide </a:t>
            </a:r>
            <a:r>
              <a:rPr lang="en-US" b="1">
                <a:solidFill>
                  <a:srgbClr val="3C3D3E"/>
                </a:solidFill>
              </a:rPr>
              <a:t>technical direction </a:t>
            </a:r>
            <a:r>
              <a:rPr lang="en-US">
                <a:solidFill>
                  <a:srgbClr val="3C3D3E"/>
                </a:solidFill>
              </a:rPr>
              <a:t>and </a:t>
            </a:r>
            <a:r>
              <a:rPr lang="en-US" b="1">
                <a:solidFill>
                  <a:srgbClr val="3C3D3E"/>
                </a:solidFill>
              </a:rPr>
              <a:t>leadership</a:t>
            </a:r>
            <a:r>
              <a:rPr lang="en-US">
                <a:solidFill>
                  <a:srgbClr val="3C3D3E"/>
                </a:solidFill>
              </a:rPr>
              <a:t> though establishment of </a:t>
            </a:r>
            <a:r>
              <a:rPr lang="en-US" b="1">
                <a:solidFill>
                  <a:srgbClr val="3C3D3E"/>
                </a:solidFill>
              </a:rPr>
              <a:t>standards,</a:t>
            </a:r>
            <a:r>
              <a:rPr lang="en-US">
                <a:solidFill>
                  <a:srgbClr val="3C3D3E"/>
                </a:solidFill>
              </a:rPr>
              <a:t> </a:t>
            </a:r>
            <a:r>
              <a:rPr lang="en-US" b="1">
                <a:solidFill>
                  <a:srgbClr val="3C3D3E"/>
                </a:solidFill>
              </a:rPr>
              <a:t>solution design</a:t>
            </a:r>
            <a:r>
              <a:rPr lang="en-US">
                <a:solidFill>
                  <a:srgbClr val="3C3D3E"/>
                </a:solidFill>
              </a:rPr>
              <a:t> and </a:t>
            </a:r>
            <a:r>
              <a:rPr lang="en-US" b="1">
                <a:solidFill>
                  <a:srgbClr val="3C3D3E"/>
                </a:solidFill>
              </a:rPr>
              <a:t>project execution</a:t>
            </a:r>
            <a:r>
              <a:rPr lang="en-US">
                <a:solidFill>
                  <a:srgbClr val="3C3D3E"/>
                </a:solidFill>
              </a:rPr>
              <a:t>. </a:t>
            </a:r>
          </a:p>
          <a:p>
            <a:pPr lvl="3"/>
            <a:endParaRPr lang="en-US">
              <a:solidFill>
                <a:srgbClr val="3C3D3E"/>
              </a:solidFill>
            </a:endParaRPr>
          </a:p>
        </p:txBody>
      </p:sp>
      <p:grpSp>
        <p:nvGrpSpPr>
          <p:cNvPr id="10" name="Group 9"/>
          <p:cNvGrpSpPr/>
          <p:nvPr/>
        </p:nvGrpSpPr>
        <p:grpSpPr>
          <a:xfrm>
            <a:off x="8968432" y="2215602"/>
            <a:ext cx="569269" cy="922574"/>
            <a:chOff x="6701481" y="1033849"/>
            <a:chExt cx="474303" cy="804476"/>
          </a:xfrm>
        </p:grpSpPr>
        <p:cxnSp>
          <p:nvCxnSpPr>
            <p:cNvPr id="4" name="Straight Connector 3"/>
            <p:cNvCxnSpPr/>
            <p:nvPr/>
          </p:nvCxnSpPr>
          <p:spPr>
            <a:xfrm>
              <a:off x="6701481" y="1033849"/>
              <a:ext cx="0" cy="804476"/>
            </a:xfrm>
            <a:prstGeom prst="line">
              <a:avLst/>
            </a:prstGeom>
            <a:ln cap="rnd"/>
            <a:effectLst/>
          </p:spPr>
          <p:style>
            <a:lnRef idx="3">
              <a:schemeClr val="dk1"/>
            </a:lnRef>
            <a:fillRef idx="0">
              <a:schemeClr val="dk1"/>
            </a:fillRef>
            <a:effectRef idx="2">
              <a:schemeClr val="dk1"/>
            </a:effectRef>
            <a:fontRef idx="minor">
              <a:schemeClr val="tx1"/>
            </a:fontRef>
          </p:style>
        </p:cxnSp>
        <p:sp>
          <p:nvSpPr>
            <p:cNvPr id="8" name="Isosceles Triangle 7"/>
            <p:cNvSpPr/>
            <p:nvPr/>
          </p:nvSpPr>
          <p:spPr>
            <a:xfrm rot="5400000">
              <a:off x="6778563" y="992240"/>
              <a:ext cx="355612" cy="438831"/>
            </a:xfrm>
            <a:prstGeom prst="triangl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grpSp>
      <p:pic>
        <p:nvPicPr>
          <p:cNvPr id="24" name="Picture 14" descr="Image result for route icon transparen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91904" y="2211315"/>
            <a:ext cx="972940" cy="97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936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6D47-2247-41A4-9FE6-503701B14EFE}"/>
              </a:ext>
            </a:extLst>
          </p:cNvPr>
          <p:cNvSpPr>
            <a:spLocks noGrp="1"/>
          </p:cNvSpPr>
          <p:nvPr>
            <p:ph type="title"/>
          </p:nvPr>
        </p:nvSpPr>
        <p:spPr>
          <a:xfrm>
            <a:off x="609600" y="685800"/>
            <a:ext cx="9546454" cy="1228028"/>
          </a:xfrm>
        </p:spPr>
        <p:txBody>
          <a:bodyPr/>
          <a:lstStyle/>
          <a:p>
            <a:r>
              <a:rPr lang="en-US" dirty="0"/>
              <a:t>IT Strategy/Architecture Next Generation</a:t>
            </a:r>
          </a:p>
        </p:txBody>
      </p:sp>
      <p:graphicFrame>
        <p:nvGraphicFramePr>
          <p:cNvPr id="4" name="Content Placeholder 3">
            <a:extLst>
              <a:ext uri="{FF2B5EF4-FFF2-40B4-BE49-F238E27FC236}">
                <a16:creationId xmlns:a16="http://schemas.microsoft.com/office/drawing/2014/main" id="{B37F6ADB-EF10-446D-B288-286513D9C5C1}"/>
              </a:ext>
            </a:extLst>
          </p:cNvPr>
          <p:cNvGraphicFramePr>
            <a:graphicFrameLocks noGrp="1"/>
          </p:cNvGraphicFramePr>
          <p:nvPr>
            <p:ph idx="1"/>
            <p:extLst>
              <p:ext uri="{D42A27DB-BD31-4B8C-83A1-F6EECF244321}">
                <p14:modId xmlns:p14="http://schemas.microsoft.com/office/powerpoint/2010/main" val="3478098856"/>
              </p:ext>
            </p:extLst>
          </p:nvPr>
        </p:nvGraphicFramePr>
        <p:xfrm>
          <a:off x="838200" y="1825625"/>
          <a:ext cx="6905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492713E-B276-4859-B08A-7FA478907958}"/>
              </a:ext>
            </a:extLst>
          </p:cNvPr>
          <p:cNvGraphicFramePr/>
          <p:nvPr>
            <p:extLst>
              <p:ext uri="{D42A27DB-BD31-4B8C-83A1-F6EECF244321}">
                <p14:modId xmlns:p14="http://schemas.microsoft.com/office/powerpoint/2010/main" val="1897579007"/>
              </p:ext>
            </p:extLst>
          </p:nvPr>
        </p:nvGraphicFramePr>
        <p:xfrm>
          <a:off x="7943851" y="1825625"/>
          <a:ext cx="4086224"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061345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1FDF-AF8E-0AF8-C0EC-4852EB2BEBEA}"/>
              </a:ext>
            </a:extLst>
          </p:cNvPr>
          <p:cNvSpPr>
            <a:spLocks noGrp="1"/>
          </p:cNvSpPr>
          <p:nvPr>
            <p:ph type="title"/>
          </p:nvPr>
        </p:nvSpPr>
        <p:spPr/>
        <p:txBody>
          <a:bodyPr/>
          <a:lstStyle/>
          <a:p>
            <a:r>
              <a:rPr lang="en-US">
                <a:ea typeface="Calibri Light"/>
                <a:cs typeface="Calibri Light"/>
              </a:rPr>
              <a:t>Outline</a:t>
            </a:r>
            <a:endParaRPr lang="en-US"/>
          </a:p>
        </p:txBody>
      </p:sp>
      <p:sp>
        <p:nvSpPr>
          <p:cNvPr id="4" name="Content Placeholder 3">
            <a:extLst>
              <a:ext uri="{FF2B5EF4-FFF2-40B4-BE49-F238E27FC236}">
                <a16:creationId xmlns:a16="http://schemas.microsoft.com/office/drawing/2014/main" id="{ABE93DE8-1A71-BBCE-4827-14E8E64DEC38}"/>
              </a:ext>
            </a:extLst>
          </p:cNvPr>
          <p:cNvSpPr>
            <a:spLocks noGrp="1"/>
          </p:cNvSpPr>
          <p:nvPr>
            <p:ph idx="1"/>
          </p:nvPr>
        </p:nvSpPr>
        <p:spPr/>
        <p:txBody>
          <a:bodyPr vert="horz" lIns="91440" tIns="45720" rIns="91440" bIns="45720" rtlCol="0" anchor="t">
            <a:normAutofit fontScale="85000" lnSpcReduction="20000"/>
          </a:bodyPr>
          <a:lstStyle/>
          <a:p>
            <a:r>
              <a:rPr lang="en-US">
                <a:ea typeface="Calibri"/>
                <a:cs typeface="Calibri"/>
              </a:rPr>
              <a:t>Defining the Problem (and Solution)</a:t>
            </a:r>
          </a:p>
          <a:p>
            <a:r>
              <a:rPr lang="en-US">
                <a:ea typeface="Calibri"/>
                <a:cs typeface="Calibri"/>
              </a:rPr>
              <a:t>Describing Our Environment</a:t>
            </a:r>
          </a:p>
          <a:p>
            <a:pPr lvl="1"/>
            <a:r>
              <a:rPr lang="en-US">
                <a:ea typeface="Calibri"/>
                <a:cs typeface="Calibri"/>
              </a:rPr>
              <a:t>POINT: Every environment is different, the goal is to embrace your culture and learn to apply EA with the constraints</a:t>
            </a:r>
          </a:p>
          <a:p>
            <a:pPr lvl="1"/>
            <a:r>
              <a:rPr lang="en-US">
                <a:ea typeface="Calibri"/>
                <a:cs typeface="Calibri"/>
              </a:rPr>
              <a:t>What are our constraints?</a:t>
            </a:r>
          </a:p>
          <a:p>
            <a:pPr lvl="2"/>
            <a:r>
              <a:rPr lang="en-US">
                <a:ea typeface="Calibri"/>
                <a:cs typeface="Calibri"/>
              </a:rPr>
              <a:t>BU Independence</a:t>
            </a:r>
          </a:p>
          <a:p>
            <a:pPr lvl="2"/>
            <a:r>
              <a:rPr lang="en-US">
                <a:ea typeface="Calibri"/>
                <a:cs typeface="Calibri"/>
              </a:rPr>
              <a:t>Project Driven Finances and Structure</a:t>
            </a:r>
          </a:p>
          <a:p>
            <a:r>
              <a:rPr lang="en-US">
                <a:ea typeface="Calibri"/>
                <a:cs typeface="Calibri"/>
              </a:rPr>
              <a:t>Where we are today</a:t>
            </a:r>
          </a:p>
          <a:p>
            <a:pPr lvl="1"/>
            <a:r>
              <a:rPr lang="en-US">
                <a:ea typeface="Calibri"/>
                <a:cs typeface="Calibri"/>
              </a:rPr>
              <a:t>How we define strategy (Terry)</a:t>
            </a:r>
          </a:p>
          <a:p>
            <a:pPr lvl="1"/>
            <a:r>
              <a:rPr lang="en-US">
                <a:ea typeface="Calibri"/>
                <a:cs typeface="Calibri"/>
              </a:rPr>
              <a:t>How we implement the strategy (David)</a:t>
            </a:r>
          </a:p>
          <a:p>
            <a:pPr lvl="1"/>
            <a:r>
              <a:rPr lang="en-US">
                <a:ea typeface="Calibri"/>
                <a:cs typeface="Calibri"/>
              </a:rPr>
              <a:t>How we iterate and inform on the strategy (Terry &amp; David)</a:t>
            </a:r>
          </a:p>
          <a:p>
            <a:r>
              <a:rPr lang="en-US">
                <a:ea typeface="Calibri"/>
                <a:cs typeface="Calibri"/>
              </a:rPr>
              <a:t>The Next Steps</a:t>
            </a:r>
          </a:p>
          <a:p>
            <a:pPr lvl="1"/>
            <a:r>
              <a:rPr lang="en-US">
                <a:ea typeface="Calibri"/>
                <a:cs typeface="Calibri"/>
              </a:rPr>
              <a:t>Extended IT Architecture Board</a:t>
            </a:r>
          </a:p>
          <a:p>
            <a:pPr lvl="1"/>
            <a:r>
              <a:rPr lang="en-US">
                <a:ea typeface="Calibri"/>
                <a:cs typeface="Calibri"/>
              </a:rPr>
              <a:t>Program Governed Projects</a:t>
            </a: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1200910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6D47-2247-41A4-9FE6-503701B14EFE}"/>
              </a:ext>
            </a:extLst>
          </p:cNvPr>
          <p:cNvSpPr>
            <a:spLocks noGrp="1"/>
          </p:cNvSpPr>
          <p:nvPr>
            <p:ph type="title"/>
          </p:nvPr>
        </p:nvSpPr>
        <p:spPr>
          <a:xfrm>
            <a:off x="609600" y="685800"/>
            <a:ext cx="9874928" cy="1228028"/>
          </a:xfrm>
        </p:spPr>
        <p:txBody>
          <a:bodyPr/>
          <a:lstStyle/>
          <a:p>
            <a:r>
              <a:rPr lang="en-US" dirty="0"/>
              <a:t>IT Strategy/Architecture </a:t>
            </a:r>
            <a:r>
              <a:rPr lang="en-US"/>
              <a:t>Technical Capabilities</a:t>
            </a:r>
            <a:endParaRPr lang="en-US" dirty="0"/>
          </a:p>
        </p:txBody>
      </p:sp>
      <p:graphicFrame>
        <p:nvGraphicFramePr>
          <p:cNvPr id="8" name="Content Placeholder 7">
            <a:extLst>
              <a:ext uri="{FF2B5EF4-FFF2-40B4-BE49-F238E27FC236}">
                <a16:creationId xmlns:a16="http://schemas.microsoft.com/office/drawing/2014/main" id="{05271B25-280C-46BC-8FC5-86E26DDEDA9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3837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B65B9-1074-C311-67B8-65C614017B04}"/>
              </a:ext>
            </a:extLst>
          </p:cNvPr>
          <p:cNvSpPr>
            <a:spLocks noGrp="1"/>
          </p:cNvSpPr>
          <p:nvPr>
            <p:ph type="title"/>
          </p:nvPr>
        </p:nvSpPr>
        <p:spPr>
          <a:xfrm>
            <a:off x="838199" y="2243581"/>
            <a:ext cx="10518776" cy="2308324"/>
          </a:xfrm>
        </p:spPr>
        <p:txBody>
          <a:bodyPr vert="horz" wrap="square" lIns="91440" tIns="45720" rIns="91440" bIns="45720" rtlCol="0" anchor="b">
            <a:normAutofit/>
          </a:bodyPr>
          <a:lstStyle/>
          <a:p>
            <a:r>
              <a:rPr lang="en-US" sz="7200" kern="1200">
                <a:solidFill>
                  <a:schemeClr val="bg1"/>
                </a:solidFill>
                <a:latin typeface="+mj-lt"/>
                <a:ea typeface="+mj-ea"/>
                <a:cs typeface="+mj-cs"/>
              </a:rPr>
              <a:t>How do we practice IT Architecture?</a:t>
            </a:r>
          </a:p>
        </p:txBody>
      </p:sp>
      <p:sp>
        <p:nvSpPr>
          <p:cNvPr id="3" name="Text Placeholder 2">
            <a:extLst>
              <a:ext uri="{FF2B5EF4-FFF2-40B4-BE49-F238E27FC236}">
                <a16:creationId xmlns:a16="http://schemas.microsoft.com/office/drawing/2014/main" id="{414AC09E-2666-FCB3-F927-948D30C5B2D3}"/>
              </a:ext>
            </a:extLst>
          </p:cNvPr>
          <p:cNvSpPr>
            <a:spLocks noGrp="1"/>
          </p:cNvSpPr>
          <p:nvPr>
            <p:ph type="body" idx="1"/>
          </p:nvPr>
        </p:nvSpPr>
        <p:spPr>
          <a:xfrm>
            <a:off x="827089" y="4912571"/>
            <a:ext cx="6583362" cy="1075952"/>
          </a:xfrm>
        </p:spPr>
        <p:txBody>
          <a:bodyPr vert="horz" lIns="91440" tIns="45720" rIns="91440" bIns="45720" rtlCol="0" anchor="t">
            <a:normAutofit/>
          </a:bodyPr>
          <a:lstStyle/>
          <a:p>
            <a:r>
              <a:rPr lang="en-US" kern="1200">
                <a:solidFill>
                  <a:schemeClr val="bg1"/>
                </a:solidFill>
                <a:latin typeface="+mn-lt"/>
                <a:ea typeface="+mn-ea"/>
                <a:cs typeface="+mn-cs"/>
              </a:rPr>
              <a:t>David</a:t>
            </a:r>
          </a:p>
        </p:txBody>
      </p:sp>
      <p:grpSp>
        <p:nvGrpSpPr>
          <p:cNvPr id="10" name="Group 9">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637211" cy="1649863"/>
            <a:chOff x="1" y="1"/>
            <a:chExt cx="9637211" cy="1649863"/>
          </a:xfrm>
          <a:effectLst>
            <a:outerShdw blurRad="381000" dist="152400" dir="5400000" algn="t" rotWithShape="0">
              <a:prstClr val="black">
                <a:alpha val="20000"/>
              </a:prstClr>
            </a:outerShdw>
          </a:effectLst>
        </p:grpSpPr>
        <p:sp>
          <p:nvSpPr>
            <p:cNvPr id="11" name="Freeform: Shape 10">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9739305" cy="1775939"/>
            <a:chOff x="1" y="1"/>
            <a:chExt cx="9739305" cy="1775939"/>
          </a:xfrm>
        </p:grpSpPr>
        <p:sp>
          <p:nvSpPr>
            <p:cNvPr id="15" name="Freeform: Shape 14">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956543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glass, container&#10;&#10;Description automatically generated">
            <a:extLst>
              <a:ext uri="{FF2B5EF4-FFF2-40B4-BE49-F238E27FC236}">
                <a16:creationId xmlns:a16="http://schemas.microsoft.com/office/drawing/2014/main" id="{EB1AB161-151C-4487-BDB6-62782B43918A}"/>
              </a:ext>
            </a:extLst>
          </p:cNvPr>
          <p:cNvPicPr>
            <a:picLocks noChangeAspect="1"/>
          </p:cNvPicPr>
          <p:nvPr/>
        </p:nvPicPr>
        <p:blipFill rotWithShape="1">
          <a:blip r:embed="rId3">
            <a:extLst>
              <a:ext uri="{28A0092B-C50C-407E-A947-70E740481C1C}">
                <a14:useLocalDpi xmlns:a14="http://schemas.microsoft.com/office/drawing/2010/main" val="0"/>
              </a:ext>
            </a:extLst>
          </a:blip>
          <a:srcRect t="2914" r="-1" b="12814"/>
          <a:stretch/>
        </p:blipFill>
        <p:spPr>
          <a:xfrm>
            <a:off x="20" y="10"/>
            <a:ext cx="12191675" cy="6857990"/>
          </a:xfrm>
          <a:prstGeom prst="rect">
            <a:avLst/>
          </a:prstGeom>
        </p:spPr>
      </p:pic>
      <p:sp>
        <p:nvSpPr>
          <p:cNvPr id="14" name="Rectangle 13">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C5AD48-096D-499D-8DE4-A49E7D329D15}"/>
              </a:ext>
            </a:extLst>
          </p:cNvPr>
          <p:cNvSpPr txBox="1"/>
          <p:nvPr/>
        </p:nvSpPr>
        <p:spPr>
          <a:xfrm>
            <a:off x="0" y="6423077"/>
            <a:ext cx="2069432" cy="2462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a:t>Photo by </a:t>
            </a:r>
            <a:r>
              <a:rPr lang="en-US" sz="1000">
                <a:hlinkClick r:id="rId4"/>
              </a:rPr>
              <a:t>Hans </a:t>
            </a:r>
            <a:r>
              <a:rPr lang="en-US" sz="1000" err="1">
                <a:hlinkClick r:id="rId4"/>
              </a:rPr>
              <a:t>Reniers</a:t>
            </a:r>
            <a:r>
              <a:rPr lang="en-US" sz="1000"/>
              <a:t> on </a:t>
            </a:r>
            <a:r>
              <a:rPr lang="en-US" sz="1000" err="1">
                <a:hlinkClick r:id="rId5"/>
              </a:rPr>
              <a:t>Unsplash</a:t>
            </a:r>
            <a:r>
              <a:rPr lang="en-US" sz="1000"/>
              <a:t> </a:t>
            </a:r>
          </a:p>
        </p:txBody>
      </p:sp>
    </p:spTree>
    <p:extLst>
      <p:ext uri="{BB962C8B-B14F-4D97-AF65-F5344CB8AC3E}">
        <p14:creationId xmlns:p14="http://schemas.microsoft.com/office/powerpoint/2010/main" val="1822466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hape&#10;&#10;Description automatically generated">
            <a:extLst>
              <a:ext uri="{FF2B5EF4-FFF2-40B4-BE49-F238E27FC236}">
                <a16:creationId xmlns:a16="http://schemas.microsoft.com/office/drawing/2014/main" id="{21FF5C48-2AB2-4486-BBB9-C7B667AF5EC2}"/>
              </a:ext>
            </a:extLst>
          </p:cNvPr>
          <p:cNvPicPr>
            <a:picLocks noChangeAspect="1"/>
          </p:cNvPicPr>
          <p:nvPr/>
        </p:nvPicPr>
        <p:blipFill rotWithShape="1">
          <a:blip r:embed="rId3">
            <a:extLst>
              <a:ext uri="{28A0092B-C50C-407E-A947-70E740481C1C}">
                <a14:useLocalDpi xmlns:a14="http://schemas.microsoft.com/office/drawing/2010/main" val="0"/>
              </a:ext>
            </a:extLst>
          </a:blip>
          <a:srcRect t="31644" b="12117"/>
          <a:stretch/>
        </p:blipFill>
        <p:spPr>
          <a:xfrm>
            <a:off x="-1504" y="1282"/>
            <a:ext cx="12191980" cy="6856718"/>
          </a:xfrm>
          <a:prstGeom prst="rect">
            <a:avLst/>
          </a:prstGeom>
        </p:spPr>
      </p:pic>
      <p:sp>
        <p:nvSpPr>
          <p:cNvPr id="8" name="TextBox 7">
            <a:extLst>
              <a:ext uri="{FF2B5EF4-FFF2-40B4-BE49-F238E27FC236}">
                <a16:creationId xmlns:a16="http://schemas.microsoft.com/office/drawing/2014/main" id="{B8E665E8-14AE-4F28-AD99-D5D2FB928831}"/>
              </a:ext>
            </a:extLst>
          </p:cNvPr>
          <p:cNvSpPr txBox="1"/>
          <p:nvPr/>
        </p:nvSpPr>
        <p:spPr>
          <a:xfrm>
            <a:off x="-1505" y="6290908"/>
            <a:ext cx="1984309" cy="25427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a:t>Photo by </a:t>
            </a:r>
            <a:r>
              <a:rPr lang="en-US" sz="1000">
                <a:hlinkClick r:id="rId4"/>
              </a:rPr>
              <a:t>Kristina V</a:t>
            </a:r>
            <a:r>
              <a:rPr lang="en-US" sz="1000"/>
              <a:t> on </a:t>
            </a:r>
            <a:r>
              <a:rPr lang="en-US" sz="1000" err="1">
                <a:hlinkClick r:id="rId5"/>
              </a:rPr>
              <a:t>Unsplash</a:t>
            </a:r>
            <a:r>
              <a:rPr lang="en-US" sz="1000"/>
              <a:t> </a:t>
            </a:r>
          </a:p>
        </p:txBody>
      </p:sp>
    </p:spTree>
    <p:extLst>
      <p:ext uri="{BB962C8B-B14F-4D97-AF65-F5344CB8AC3E}">
        <p14:creationId xmlns:p14="http://schemas.microsoft.com/office/powerpoint/2010/main" val="3335262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outdoor, water, person&#10;&#10;Description automatically generated">
            <a:extLst>
              <a:ext uri="{FF2B5EF4-FFF2-40B4-BE49-F238E27FC236}">
                <a16:creationId xmlns:a16="http://schemas.microsoft.com/office/drawing/2014/main" id="{D6DD4296-3DAD-4BFF-81E1-F99BFFFF8FA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219" b="552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4952438-880D-4999-91C5-169DCA893F33}"/>
              </a:ext>
            </a:extLst>
          </p:cNvPr>
          <p:cNvSpPr txBox="1"/>
          <p:nvPr/>
        </p:nvSpPr>
        <p:spPr>
          <a:xfrm>
            <a:off x="0" y="6488668"/>
            <a:ext cx="2188029" cy="2462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spcAft>
                <a:spcPts val="600"/>
              </a:spcAft>
            </a:pPr>
            <a:r>
              <a:rPr lang="en-US" sz="1000"/>
              <a:t>Photo by </a:t>
            </a:r>
            <a:r>
              <a:rPr lang="en-US" sz="1000">
                <a:hlinkClick r:id="rId4"/>
              </a:rPr>
              <a:t>Katherine Chase</a:t>
            </a:r>
            <a:r>
              <a:rPr lang="en-US" sz="1000"/>
              <a:t> on </a:t>
            </a:r>
            <a:r>
              <a:rPr lang="en-US" sz="1000" err="1">
                <a:hlinkClick r:id="rId5"/>
              </a:rPr>
              <a:t>Unsplash</a:t>
            </a:r>
            <a:r>
              <a:rPr lang="en-US" sz="1000"/>
              <a:t> </a:t>
            </a:r>
          </a:p>
        </p:txBody>
      </p:sp>
      <p:sp>
        <p:nvSpPr>
          <p:cNvPr id="8" name="Callout: Line 7">
            <a:extLst>
              <a:ext uri="{FF2B5EF4-FFF2-40B4-BE49-F238E27FC236}">
                <a16:creationId xmlns:a16="http://schemas.microsoft.com/office/drawing/2014/main" id="{0B0D6F32-8452-4B5A-B229-2992DE58F69E}"/>
              </a:ext>
            </a:extLst>
          </p:cNvPr>
          <p:cNvSpPr/>
          <p:nvPr/>
        </p:nvSpPr>
        <p:spPr>
          <a:xfrm>
            <a:off x="3506560" y="1151164"/>
            <a:ext cx="1747157" cy="514350"/>
          </a:xfrm>
          <a:prstGeom prst="borderCallout1">
            <a:avLst>
              <a:gd name="adj1" fmla="val 132242"/>
              <a:gd name="adj2" fmla="val 7204"/>
              <a:gd name="adj3" fmla="val 318056"/>
              <a:gd name="adj4" fmla="val -241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Project Sponsor</a:t>
            </a:r>
            <a:endParaRPr lang="en-US" dirty="0"/>
          </a:p>
        </p:txBody>
      </p:sp>
      <p:sp>
        <p:nvSpPr>
          <p:cNvPr id="10" name="Callout: Line 9">
            <a:extLst>
              <a:ext uri="{FF2B5EF4-FFF2-40B4-BE49-F238E27FC236}">
                <a16:creationId xmlns:a16="http://schemas.microsoft.com/office/drawing/2014/main" id="{23EBFBC8-214B-41DF-B694-93B71BEB8DD3}"/>
              </a:ext>
            </a:extLst>
          </p:cNvPr>
          <p:cNvSpPr/>
          <p:nvPr/>
        </p:nvSpPr>
        <p:spPr>
          <a:xfrm>
            <a:off x="6055177" y="5589814"/>
            <a:ext cx="1747157" cy="514350"/>
          </a:xfrm>
          <a:prstGeom prst="borderCallout1">
            <a:avLst>
              <a:gd name="adj1" fmla="val -350298"/>
              <a:gd name="adj2" fmla="val 153933"/>
              <a:gd name="adj3" fmla="val -22685"/>
              <a:gd name="adj4" fmla="val 950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The Rest of Us</a:t>
            </a:r>
            <a:endParaRPr lang="en-US" dirty="0"/>
          </a:p>
        </p:txBody>
      </p:sp>
      <p:pic>
        <p:nvPicPr>
          <p:cNvPr id="11" name="Graphic 10" descr="Crying face with solid fill with solid fill">
            <a:extLst>
              <a:ext uri="{FF2B5EF4-FFF2-40B4-BE49-F238E27FC236}">
                <a16:creationId xmlns:a16="http://schemas.microsoft.com/office/drawing/2014/main" id="{47814521-18B5-4278-85E9-935A491CB4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21699" y="1765299"/>
            <a:ext cx="2103967" cy="2103967"/>
          </a:xfrm>
          <a:prstGeom prst="rect">
            <a:avLst/>
          </a:prstGeom>
        </p:spPr>
      </p:pic>
    </p:spTree>
    <p:extLst>
      <p:ext uri="{BB962C8B-B14F-4D97-AF65-F5344CB8AC3E}">
        <p14:creationId xmlns:p14="http://schemas.microsoft.com/office/powerpoint/2010/main" val="361997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1D05EEA-48CB-4620-ADA2-7267AB488A8A}"/>
              </a:ext>
            </a:extLst>
          </p:cNvPr>
          <p:cNvSpPr/>
          <p:nvPr/>
        </p:nvSpPr>
        <p:spPr>
          <a:xfrm>
            <a:off x="5090171" y="2690819"/>
            <a:ext cx="1614560" cy="1614560"/>
          </a:xfrm>
          <a:prstGeom prst="ellipse">
            <a:avLst/>
          </a:prstGeom>
          <a:solidFill>
            <a:schemeClr val="accent2"/>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b="1">
                <a:solidFill>
                  <a:prstClr val="white"/>
                </a:solidFill>
                <a:latin typeface="Arial"/>
              </a:rPr>
              <a:t>Solution</a:t>
            </a:r>
          </a:p>
        </p:txBody>
      </p:sp>
      <p:grpSp>
        <p:nvGrpSpPr>
          <p:cNvPr id="5" name="Group 4">
            <a:extLst>
              <a:ext uri="{FF2B5EF4-FFF2-40B4-BE49-F238E27FC236}">
                <a16:creationId xmlns:a16="http://schemas.microsoft.com/office/drawing/2014/main" id="{3ED8E84E-BBCB-46D0-A811-3483D61E1186}"/>
              </a:ext>
            </a:extLst>
          </p:cNvPr>
          <p:cNvGrpSpPr/>
          <p:nvPr/>
        </p:nvGrpSpPr>
        <p:grpSpPr>
          <a:xfrm>
            <a:off x="5126249" y="1335658"/>
            <a:ext cx="1507248" cy="1757962"/>
            <a:chOff x="5588575" y="2777373"/>
            <a:chExt cx="1507248" cy="1757962"/>
          </a:xfrm>
        </p:grpSpPr>
        <p:sp>
          <p:nvSpPr>
            <p:cNvPr id="6" name="Isosceles Triangle 5">
              <a:extLst>
                <a:ext uri="{FF2B5EF4-FFF2-40B4-BE49-F238E27FC236}">
                  <a16:creationId xmlns:a16="http://schemas.microsoft.com/office/drawing/2014/main" id="{E0482D50-8DCF-40FC-83EA-0AC029859C76}"/>
                </a:ext>
              </a:extLst>
            </p:cNvPr>
            <p:cNvSpPr/>
            <p:nvPr/>
          </p:nvSpPr>
          <p:spPr>
            <a:xfrm rot="10800000">
              <a:off x="6101570" y="4162585"/>
              <a:ext cx="481230" cy="372750"/>
            </a:xfrm>
            <a:prstGeom prst="triangle">
              <a:avLst/>
            </a:prstGeom>
            <a:solidFill>
              <a:schemeClr val="tx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7" name="Oval 6">
              <a:extLst>
                <a:ext uri="{FF2B5EF4-FFF2-40B4-BE49-F238E27FC236}">
                  <a16:creationId xmlns:a16="http://schemas.microsoft.com/office/drawing/2014/main" id="{E181B3FA-D6D5-4164-8DD3-86A5D097FC60}"/>
                </a:ext>
              </a:extLst>
            </p:cNvPr>
            <p:cNvSpPr/>
            <p:nvPr/>
          </p:nvSpPr>
          <p:spPr>
            <a:xfrm>
              <a:off x="5588575" y="2777373"/>
              <a:ext cx="1507248" cy="1444271"/>
            </a:xfrm>
            <a:prstGeom prst="ellipse">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400" b="1">
                  <a:solidFill>
                    <a:srgbClr val="3C3D3E"/>
                  </a:solidFill>
                  <a:latin typeface="Arial"/>
                </a:rPr>
                <a:t>University</a:t>
              </a:r>
            </a:p>
          </p:txBody>
        </p:sp>
      </p:grpSp>
      <p:sp>
        <p:nvSpPr>
          <p:cNvPr id="16" name="Isosceles Triangle 15">
            <a:extLst>
              <a:ext uri="{FF2B5EF4-FFF2-40B4-BE49-F238E27FC236}">
                <a16:creationId xmlns:a16="http://schemas.microsoft.com/office/drawing/2014/main" id="{23A23B27-4441-416B-B3A9-565EBBEC6DF1}"/>
              </a:ext>
            </a:extLst>
          </p:cNvPr>
          <p:cNvSpPr/>
          <p:nvPr/>
        </p:nvSpPr>
        <p:spPr>
          <a:xfrm rot="3122396">
            <a:off x="5164099" y="3680844"/>
            <a:ext cx="481230" cy="372750"/>
          </a:xfrm>
          <a:prstGeom prst="triangle">
            <a:avLst/>
          </a:prstGeom>
          <a:solidFill>
            <a:schemeClr val="tx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8" name="Oval 7">
            <a:extLst>
              <a:ext uri="{FF2B5EF4-FFF2-40B4-BE49-F238E27FC236}">
                <a16:creationId xmlns:a16="http://schemas.microsoft.com/office/drawing/2014/main" id="{D10002E3-8DF3-43B7-AFA5-FD86DFB724DA}"/>
              </a:ext>
            </a:extLst>
          </p:cNvPr>
          <p:cNvSpPr/>
          <p:nvPr/>
        </p:nvSpPr>
        <p:spPr>
          <a:xfrm>
            <a:off x="3939656" y="3647576"/>
            <a:ext cx="1507248" cy="1444271"/>
          </a:xfrm>
          <a:prstGeom prst="ellipse">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400" b="1">
                <a:solidFill>
                  <a:srgbClr val="3C3D3E"/>
                </a:solidFill>
                <a:latin typeface="Arial"/>
              </a:rPr>
              <a:t>Unit / Faculty</a:t>
            </a:r>
          </a:p>
        </p:txBody>
      </p:sp>
      <p:grpSp>
        <p:nvGrpSpPr>
          <p:cNvPr id="9" name="Group 8">
            <a:extLst>
              <a:ext uri="{FF2B5EF4-FFF2-40B4-BE49-F238E27FC236}">
                <a16:creationId xmlns:a16="http://schemas.microsoft.com/office/drawing/2014/main" id="{71F10D74-732E-405D-BBE7-249406958779}"/>
              </a:ext>
            </a:extLst>
          </p:cNvPr>
          <p:cNvGrpSpPr/>
          <p:nvPr/>
        </p:nvGrpSpPr>
        <p:grpSpPr>
          <a:xfrm>
            <a:off x="6251256" y="3611861"/>
            <a:ext cx="1626851" cy="1463700"/>
            <a:chOff x="6652095" y="4761715"/>
            <a:chExt cx="1626851" cy="1463700"/>
          </a:xfrm>
        </p:grpSpPr>
        <p:sp>
          <p:nvSpPr>
            <p:cNvPr id="10" name="Isosceles Triangle 9">
              <a:extLst>
                <a:ext uri="{FF2B5EF4-FFF2-40B4-BE49-F238E27FC236}">
                  <a16:creationId xmlns:a16="http://schemas.microsoft.com/office/drawing/2014/main" id="{A66995C1-3822-4D6B-BB73-FDF976A4D4E2}"/>
                </a:ext>
              </a:extLst>
            </p:cNvPr>
            <p:cNvSpPr/>
            <p:nvPr/>
          </p:nvSpPr>
          <p:spPr>
            <a:xfrm rot="18395324">
              <a:off x="6597855" y="4815955"/>
              <a:ext cx="481230" cy="372750"/>
            </a:xfrm>
            <a:prstGeom prst="triangle">
              <a:avLst/>
            </a:prstGeom>
            <a:solidFill>
              <a:schemeClr val="tx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a:solidFill>
                  <a:srgbClr val="3C3D3E"/>
                </a:solidFill>
                <a:latin typeface="Arial"/>
              </a:endParaRPr>
            </a:p>
          </p:txBody>
        </p:sp>
        <p:sp>
          <p:nvSpPr>
            <p:cNvPr id="11" name="Oval 10">
              <a:extLst>
                <a:ext uri="{FF2B5EF4-FFF2-40B4-BE49-F238E27FC236}">
                  <a16:creationId xmlns:a16="http://schemas.microsoft.com/office/drawing/2014/main" id="{BED91F48-B718-45A9-B62F-ABFE804A13AF}"/>
                </a:ext>
              </a:extLst>
            </p:cNvPr>
            <p:cNvSpPr/>
            <p:nvPr/>
          </p:nvSpPr>
          <p:spPr>
            <a:xfrm>
              <a:off x="6771698" y="4781144"/>
              <a:ext cx="1507248" cy="1444271"/>
            </a:xfrm>
            <a:prstGeom prst="ellipse">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en-US" sz="1400" b="1">
                  <a:solidFill>
                    <a:srgbClr val="3C3D3E"/>
                  </a:solidFill>
                  <a:latin typeface="Arial"/>
                </a:rPr>
                <a:t>IST</a:t>
              </a:r>
            </a:p>
          </p:txBody>
        </p:sp>
      </p:grpSp>
      <p:sp>
        <p:nvSpPr>
          <p:cNvPr id="14" name="TextBox 13">
            <a:extLst>
              <a:ext uri="{FF2B5EF4-FFF2-40B4-BE49-F238E27FC236}">
                <a16:creationId xmlns:a16="http://schemas.microsoft.com/office/drawing/2014/main" id="{A7B65425-55DE-4CEA-8D69-656A09C7E701}"/>
              </a:ext>
            </a:extLst>
          </p:cNvPr>
          <p:cNvSpPr txBox="1"/>
          <p:nvPr/>
        </p:nvSpPr>
        <p:spPr>
          <a:xfrm>
            <a:off x="5639243" y="2043641"/>
            <a:ext cx="184731" cy="369332"/>
          </a:xfrm>
          <a:prstGeom prst="rect">
            <a:avLst/>
          </a:prstGeom>
          <a:noFill/>
        </p:spPr>
        <p:txBody>
          <a:bodyPr wrap="none" rtlCol="0">
            <a:spAutoFit/>
          </a:bodyPr>
          <a:lstStyle/>
          <a:p>
            <a:endParaRPr lang="en-US"/>
          </a:p>
        </p:txBody>
      </p:sp>
      <p:sp>
        <p:nvSpPr>
          <p:cNvPr id="15" name="Callout: Line 14">
            <a:extLst>
              <a:ext uri="{FF2B5EF4-FFF2-40B4-BE49-F238E27FC236}">
                <a16:creationId xmlns:a16="http://schemas.microsoft.com/office/drawing/2014/main" id="{1942085E-9045-4648-BBEF-2C92C2FF979C}"/>
              </a:ext>
            </a:extLst>
          </p:cNvPr>
          <p:cNvSpPr/>
          <p:nvPr/>
        </p:nvSpPr>
        <p:spPr>
          <a:xfrm>
            <a:off x="7150100" y="1055762"/>
            <a:ext cx="1930854" cy="395968"/>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Architect</a:t>
            </a:r>
            <a:endParaRPr lang="en-US"/>
          </a:p>
        </p:txBody>
      </p:sp>
      <p:sp>
        <p:nvSpPr>
          <p:cNvPr id="24" name="Callout: Line 23">
            <a:extLst>
              <a:ext uri="{FF2B5EF4-FFF2-40B4-BE49-F238E27FC236}">
                <a16:creationId xmlns:a16="http://schemas.microsoft.com/office/drawing/2014/main" id="{4B7A772E-96EF-4BB9-8D63-755DB295F923}"/>
              </a:ext>
            </a:extLst>
          </p:cNvPr>
          <p:cNvSpPr/>
          <p:nvPr/>
        </p:nvSpPr>
        <p:spPr>
          <a:xfrm>
            <a:off x="8502650" y="4763708"/>
            <a:ext cx="1930854" cy="395968"/>
          </a:xfrm>
          <a:prstGeom prst="borderCallout1">
            <a:avLst>
              <a:gd name="adj1" fmla="val 18750"/>
              <a:gd name="adj2" fmla="val -8333"/>
              <a:gd name="adj3" fmla="val -38015"/>
              <a:gd name="adj4" fmla="val -29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Developers</a:t>
            </a:r>
          </a:p>
        </p:txBody>
      </p:sp>
      <p:sp>
        <p:nvSpPr>
          <p:cNvPr id="25" name="Callout: Line 24">
            <a:extLst>
              <a:ext uri="{FF2B5EF4-FFF2-40B4-BE49-F238E27FC236}">
                <a16:creationId xmlns:a16="http://schemas.microsoft.com/office/drawing/2014/main" id="{DBFDF78A-0903-46BB-9DE8-4731FD17EAB2}"/>
              </a:ext>
            </a:extLst>
          </p:cNvPr>
          <p:cNvSpPr/>
          <p:nvPr/>
        </p:nvSpPr>
        <p:spPr>
          <a:xfrm>
            <a:off x="1813379" y="4763708"/>
            <a:ext cx="1930854" cy="395968"/>
          </a:xfrm>
          <a:prstGeom prst="borderCallout1">
            <a:avLst>
              <a:gd name="adj1" fmla="val -19394"/>
              <a:gd name="adj2" fmla="val 88707"/>
              <a:gd name="adj3" fmla="val -66881"/>
              <a:gd name="adj4" fmla="val 105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Customer</a:t>
            </a:r>
          </a:p>
        </p:txBody>
      </p:sp>
    </p:spTree>
    <p:extLst>
      <p:ext uri="{BB962C8B-B14F-4D97-AF65-F5344CB8AC3E}">
        <p14:creationId xmlns:p14="http://schemas.microsoft.com/office/powerpoint/2010/main" val="336338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668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hands holding each other&#10;&#10;Description automatically generated with low confidence">
            <a:extLst>
              <a:ext uri="{FF2B5EF4-FFF2-40B4-BE49-F238E27FC236}">
                <a16:creationId xmlns:a16="http://schemas.microsoft.com/office/drawing/2014/main" id="{F647A7B7-D51D-4D0B-91D7-05D8D1FCDECE}"/>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20" y="10"/>
            <a:ext cx="12191980" cy="6857989"/>
          </a:xfrm>
          <a:prstGeom prst="rect">
            <a:avLst/>
          </a:prstGeom>
        </p:spPr>
      </p:pic>
      <p:sp>
        <p:nvSpPr>
          <p:cNvPr id="10" name="Freeform: Shape 9">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4847DE9-B88D-4B75-84BC-83CE8377F3D1}"/>
              </a:ext>
            </a:extLst>
          </p:cNvPr>
          <p:cNvSpPr txBox="1"/>
          <p:nvPr/>
        </p:nvSpPr>
        <p:spPr>
          <a:xfrm>
            <a:off x="-1604" y="6520755"/>
            <a:ext cx="2148038" cy="2462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a:t>Photo by </a:t>
            </a:r>
            <a:r>
              <a:rPr lang="en-US" sz="1000">
                <a:hlinkClick r:id="rId4"/>
              </a:rPr>
              <a:t>Hannah Busing</a:t>
            </a:r>
            <a:r>
              <a:rPr lang="en-US" sz="1000"/>
              <a:t> on </a:t>
            </a:r>
            <a:r>
              <a:rPr lang="en-US" sz="1000" err="1">
                <a:hlinkClick r:id="rId5"/>
              </a:rPr>
              <a:t>Unsplash</a:t>
            </a:r>
            <a:r>
              <a:rPr lang="en-US" sz="1000"/>
              <a:t> </a:t>
            </a:r>
          </a:p>
        </p:txBody>
      </p:sp>
    </p:spTree>
    <p:extLst>
      <p:ext uri="{BB962C8B-B14F-4D97-AF65-F5344CB8AC3E}">
        <p14:creationId xmlns:p14="http://schemas.microsoft.com/office/powerpoint/2010/main" val="3612341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EC33F86-A3DD-4AE2-AEFA-10B4A141CF8F}"/>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IT Projects at UManitoba</a:t>
            </a:r>
            <a:endParaRPr lang="en-US" sz="4000">
              <a:solidFill>
                <a:srgbClr val="FFFFFF"/>
              </a:solidFill>
            </a:endParaRPr>
          </a:p>
        </p:txBody>
      </p:sp>
      <p:graphicFrame>
        <p:nvGraphicFramePr>
          <p:cNvPr id="6" name="Content Placeholder 5">
            <a:extLst>
              <a:ext uri="{FF2B5EF4-FFF2-40B4-BE49-F238E27FC236}">
                <a16:creationId xmlns:a16="http://schemas.microsoft.com/office/drawing/2014/main" id="{6FD0025A-D6D4-4962-A84B-AE0DFDB9AE6B}"/>
              </a:ext>
            </a:extLst>
          </p:cNvPr>
          <p:cNvGraphicFramePr>
            <a:graphicFrameLocks noGrp="1"/>
          </p:cNvGraphicFramePr>
          <p:nvPr>
            <p:ph idx="1"/>
            <p:extLst>
              <p:ext uri="{D42A27DB-BD31-4B8C-83A1-F6EECF244321}">
                <p14:modId xmlns:p14="http://schemas.microsoft.com/office/powerpoint/2010/main" val="339796313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763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osmetic&#10;&#10;Description automatically generated">
            <a:extLst>
              <a:ext uri="{FF2B5EF4-FFF2-40B4-BE49-F238E27FC236}">
                <a16:creationId xmlns:a16="http://schemas.microsoft.com/office/drawing/2014/main" id="{40803F48-B2A8-4518-B893-3D68D686495A}"/>
              </a:ext>
            </a:extLst>
          </p:cNvPr>
          <p:cNvPicPr>
            <a:picLocks noChangeAspect="1"/>
          </p:cNvPicPr>
          <p:nvPr/>
        </p:nvPicPr>
        <p:blipFill rotWithShape="1">
          <a:blip r:embed="rId3">
            <a:extLst>
              <a:ext uri="{28A0092B-C50C-407E-A947-70E740481C1C}">
                <a14:useLocalDpi xmlns:a14="http://schemas.microsoft.com/office/drawing/2010/main" val="0"/>
              </a:ext>
            </a:extLst>
          </a:blip>
          <a:srcRect t="10445" r="1" b="2946"/>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8" name="TextBox 7">
            <a:extLst>
              <a:ext uri="{FF2B5EF4-FFF2-40B4-BE49-F238E27FC236}">
                <a16:creationId xmlns:a16="http://schemas.microsoft.com/office/drawing/2014/main" id="{32D46D4F-061F-43AE-8C88-E6E45E547F84}"/>
              </a:ext>
            </a:extLst>
          </p:cNvPr>
          <p:cNvSpPr txBox="1"/>
          <p:nvPr/>
        </p:nvSpPr>
        <p:spPr>
          <a:xfrm>
            <a:off x="-3128" y="6394201"/>
            <a:ext cx="2120686" cy="2462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a:t>Photo by </a:t>
            </a:r>
            <a:r>
              <a:rPr lang="en-US" sz="1000">
                <a:hlinkClick r:id="rId4"/>
              </a:rPr>
              <a:t>CHUTTERSNAP</a:t>
            </a:r>
            <a:r>
              <a:rPr lang="en-US" sz="1000"/>
              <a:t> on </a:t>
            </a:r>
            <a:r>
              <a:rPr lang="en-US" sz="1000" err="1">
                <a:hlinkClick r:id="rId5"/>
              </a:rPr>
              <a:t>Unsplash</a:t>
            </a:r>
            <a:r>
              <a:rPr lang="en-US" sz="1000"/>
              <a:t> </a:t>
            </a:r>
          </a:p>
        </p:txBody>
      </p:sp>
    </p:spTree>
    <p:extLst>
      <p:ext uri="{BB962C8B-B14F-4D97-AF65-F5344CB8AC3E}">
        <p14:creationId xmlns:p14="http://schemas.microsoft.com/office/powerpoint/2010/main" val="52538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05A9D6-D428-41C0-9752-4DB6E2257378}"/>
              </a:ext>
            </a:extLst>
          </p:cNvPr>
          <p:cNvSpPr>
            <a:spLocks noGrp="1"/>
          </p:cNvSpPr>
          <p:nvPr>
            <p:ph type="ctrTitle"/>
          </p:nvPr>
        </p:nvSpPr>
        <p:spPr>
          <a:xfrm>
            <a:off x="5232400" y="1354819"/>
            <a:ext cx="6124576" cy="2678363"/>
          </a:xfrm>
        </p:spPr>
        <p:txBody>
          <a:bodyPr>
            <a:normAutofit/>
          </a:bodyPr>
          <a:lstStyle/>
          <a:p>
            <a:pPr algn="r"/>
            <a:r>
              <a:rPr lang="en-CA" sz="4500">
                <a:solidFill>
                  <a:schemeClr val="bg1"/>
                </a:solidFill>
              </a:rPr>
              <a:t>Consensus in the Chaos</a:t>
            </a:r>
            <a:br>
              <a:rPr lang="en-CA" sz="4500">
                <a:solidFill>
                  <a:schemeClr val="bg1"/>
                </a:solidFill>
              </a:rPr>
            </a:br>
            <a:r>
              <a:rPr lang="en-CA" sz="4500">
                <a:solidFill>
                  <a:schemeClr val="bg1"/>
                </a:solidFill>
              </a:rPr>
              <a:t>The Role of IT Architecture</a:t>
            </a:r>
            <a:endParaRPr lang="en-US" sz="4500">
              <a:solidFill>
                <a:schemeClr val="bg1"/>
              </a:solidFill>
            </a:endParaRPr>
          </a:p>
        </p:txBody>
      </p:sp>
      <p:sp>
        <p:nvSpPr>
          <p:cNvPr id="3" name="Subtitle 2">
            <a:extLst>
              <a:ext uri="{FF2B5EF4-FFF2-40B4-BE49-F238E27FC236}">
                <a16:creationId xmlns:a16="http://schemas.microsoft.com/office/drawing/2014/main" id="{F8EDCA99-CA9F-496E-80CC-4D852A65FEED}"/>
              </a:ext>
            </a:extLst>
          </p:cNvPr>
          <p:cNvSpPr>
            <a:spLocks noGrp="1"/>
          </p:cNvSpPr>
          <p:nvPr>
            <p:ph type="subTitle" idx="1"/>
          </p:nvPr>
        </p:nvSpPr>
        <p:spPr>
          <a:xfrm>
            <a:off x="5228702" y="4414180"/>
            <a:ext cx="6128274" cy="884538"/>
          </a:xfrm>
        </p:spPr>
        <p:txBody>
          <a:bodyPr>
            <a:normAutofit/>
          </a:bodyPr>
          <a:lstStyle/>
          <a:p>
            <a:pPr algn="r"/>
            <a:r>
              <a:rPr lang="en-CA" sz="2200" dirty="0">
                <a:solidFill>
                  <a:schemeClr val="bg1"/>
                </a:solidFill>
              </a:rPr>
              <a:t>Terry Bunio // David Wesst</a:t>
            </a:r>
          </a:p>
          <a:p>
            <a:pPr algn="r"/>
            <a:r>
              <a:rPr lang="en-CA" sz="2200" dirty="0">
                <a:solidFill>
                  <a:schemeClr val="bg1"/>
                </a:solidFill>
              </a:rPr>
              <a:t>Prairie Dev Con 2022 [Regina, </a:t>
            </a:r>
            <a:r>
              <a:rPr lang="en-CA" sz="2200" b="1" dirty="0">
                <a:solidFill>
                  <a:schemeClr val="bg1"/>
                </a:solidFill>
              </a:rPr>
              <a:t>Winnipeg</a:t>
            </a:r>
            <a:r>
              <a:rPr lang="en-CA" sz="2200" dirty="0">
                <a:solidFill>
                  <a:schemeClr val="bg1"/>
                </a:solidFill>
              </a:rPr>
              <a:t>, Calgary]</a:t>
            </a:r>
            <a:endParaRPr lang="en-US" sz="2200" dirty="0">
              <a:solidFill>
                <a:schemeClr val="bg1"/>
              </a:solidFill>
            </a:endParaRPr>
          </a:p>
        </p:txBody>
      </p:sp>
      <p:sp>
        <p:nvSpPr>
          <p:cNvPr id="10" name="Freeform: Shape 9">
            <a:extLst>
              <a:ext uri="{FF2B5EF4-FFF2-40B4-BE49-F238E27FC236}">
                <a16:creationId xmlns:a16="http://schemas.microsoft.com/office/drawing/2014/main" id="{E253338B-EC15-4112-B0AA-4135021E9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431899EE-49A4-469F-BDB5-0A178C551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463E0550-0AFD-458E-A821-787F4CB6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BC5702A-BA45-4A2C-99DC-525993A9C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88604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car on a road&#10;&#10;Description automatically generated with medium confidence">
            <a:extLst>
              <a:ext uri="{FF2B5EF4-FFF2-40B4-BE49-F238E27FC236}">
                <a16:creationId xmlns:a16="http://schemas.microsoft.com/office/drawing/2014/main" id="{EBE5233D-6C33-4534-8D14-057E04B8F1E7}"/>
              </a:ext>
            </a:extLst>
          </p:cNvPr>
          <p:cNvPicPr>
            <a:picLocks noChangeAspect="1"/>
          </p:cNvPicPr>
          <p:nvPr/>
        </p:nvPicPr>
        <p:blipFill rotWithShape="1">
          <a:blip r:embed="rId3">
            <a:extLst>
              <a:ext uri="{28A0092B-C50C-407E-A947-70E740481C1C}">
                <a14:useLocalDpi xmlns:a14="http://schemas.microsoft.com/office/drawing/2010/main" val="0"/>
              </a:ext>
            </a:extLst>
          </a:blip>
          <a:srcRect t="43213" r="2" b="17588"/>
          <a:stretch/>
        </p:blipFill>
        <p:spPr>
          <a:xfrm>
            <a:off x="5162052" y="3272588"/>
            <a:ext cx="6105382" cy="3585411"/>
          </a:xfrm>
          <a:prstGeom prst="rect">
            <a:avLst/>
          </a:prstGeom>
        </p:spPr>
      </p:pic>
      <p:pic>
        <p:nvPicPr>
          <p:cNvPr id="16" name="Picture 15" descr="A car parked in a parking lot&#10;&#10;Description automatically generated with medium confidence">
            <a:extLst>
              <a:ext uri="{FF2B5EF4-FFF2-40B4-BE49-F238E27FC236}">
                <a16:creationId xmlns:a16="http://schemas.microsoft.com/office/drawing/2014/main" id="{CECE4E22-2149-4540-9D75-FD3EFBB88DCC}"/>
              </a:ext>
            </a:extLst>
          </p:cNvPr>
          <p:cNvPicPr>
            <a:picLocks noChangeAspect="1"/>
          </p:cNvPicPr>
          <p:nvPr/>
        </p:nvPicPr>
        <p:blipFill rotWithShape="1">
          <a:blip r:embed="rId4">
            <a:extLst>
              <a:ext uri="{28A0092B-C50C-407E-A947-70E740481C1C}">
                <a14:useLocalDpi xmlns:a14="http://schemas.microsoft.com/office/drawing/2010/main" val="0"/>
              </a:ext>
            </a:extLst>
          </a:blip>
          <a:srcRect t="16964" r="1" b="11693"/>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9" name="Rectangle 28">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364A6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4763016-BA68-484C-9684-015817BAE809}"/>
              </a:ext>
            </a:extLst>
          </p:cNvPr>
          <p:cNvSpPr txBox="1"/>
          <p:nvPr/>
        </p:nvSpPr>
        <p:spPr>
          <a:xfrm>
            <a:off x="0" y="3525873"/>
            <a:ext cx="2444817" cy="2462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a:t>Photo by </a:t>
            </a:r>
            <a:r>
              <a:rPr lang="en-US" sz="1000" err="1">
                <a:hlinkClick r:id="rId5"/>
              </a:rPr>
              <a:t>david</a:t>
            </a:r>
            <a:r>
              <a:rPr lang="en-US" sz="1000">
                <a:hlinkClick r:id="rId5"/>
              </a:rPr>
              <a:t> </a:t>
            </a:r>
            <a:r>
              <a:rPr lang="en-US" sz="1000" err="1">
                <a:hlinkClick r:id="rId5"/>
              </a:rPr>
              <a:t>latorre</a:t>
            </a:r>
            <a:r>
              <a:rPr lang="en-US" sz="1000">
                <a:hlinkClick r:id="rId5"/>
              </a:rPr>
              <a:t> </a:t>
            </a:r>
            <a:r>
              <a:rPr lang="en-US" sz="1000" err="1">
                <a:hlinkClick r:id="rId5"/>
              </a:rPr>
              <a:t>romero</a:t>
            </a:r>
            <a:r>
              <a:rPr lang="en-US" sz="1000"/>
              <a:t> on </a:t>
            </a:r>
            <a:r>
              <a:rPr lang="en-US" sz="1000" err="1">
                <a:hlinkClick r:id="rId6"/>
              </a:rPr>
              <a:t>Unsplash</a:t>
            </a:r>
            <a:endParaRPr lang="en-US" sz="1000"/>
          </a:p>
        </p:txBody>
      </p:sp>
      <p:sp>
        <p:nvSpPr>
          <p:cNvPr id="26" name="TextBox 25">
            <a:extLst>
              <a:ext uri="{FF2B5EF4-FFF2-40B4-BE49-F238E27FC236}">
                <a16:creationId xmlns:a16="http://schemas.microsoft.com/office/drawing/2014/main" id="{55AA4F26-FE1C-4F15-98D8-2A8518ECB9B1}"/>
              </a:ext>
            </a:extLst>
          </p:cNvPr>
          <p:cNvSpPr txBox="1"/>
          <p:nvPr/>
        </p:nvSpPr>
        <p:spPr>
          <a:xfrm>
            <a:off x="7447343" y="6611778"/>
            <a:ext cx="3809132" cy="2462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a:t>Photo by </a:t>
            </a:r>
            <a:r>
              <a:rPr lang="en-US" sz="1000" err="1">
                <a:hlinkClick r:id="rId5"/>
              </a:rPr>
              <a:t>david</a:t>
            </a:r>
            <a:r>
              <a:rPr lang="en-US" sz="1000">
                <a:hlinkClick r:id="rId5"/>
              </a:rPr>
              <a:t> </a:t>
            </a:r>
            <a:r>
              <a:rPr lang="en-US" sz="1000" err="1">
                <a:hlinkClick r:id="rId5"/>
              </a:rPr>
              <a:t>latorre</a:t>
            </a:r>
            <a:r>
              <a:rPr lang="en-US" sz="1000">
                <a:hlinkClick r:id="rId5"/>
              </a:rPr>
              <a:t> </a:t>
            </a:r>
            <a:r>
              <a:rPr lang="en-US" sz="1000" err="1">
                <a:hlinkClick r:id="rId5"/>
              </a:rPr>
              <a:t>romero</a:t>
            </a:r>
            <a:r>
              <a:rPr lang="en-US" sz="1000"/>
              <a:t> on </a:t>
            </a:r>
            <a:r>
              <a:rPr lang="en-US" sz="1000" err="1">
                <a:hlinkClick r:id="rId6"/>
              </a:rPr>
              <a:t>Unsplash</a:t>
            </a:r>
            <a:r>
              <a:rPr lang="en-US" sz="1000"/>
              <a:t> </a:t>
            </a:r>
          </a:p>
        </p:txBody>
      </p:sp>
    </p:spTree>
    <p:extLst>
      <p:ext uri="{BB962C8B-B14F-4D97-AF65-F5344CB8AC3E}">
        <p14:creationId xmlns:p14="http://schemas.microsoft.com/office/powerpoint/2010/main" val="14714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playing chess&#10;&#10;Description automatically generated with low confidence">
            <a:extLst>
              <a:ext uri="{FF2B5EF4-FFF2-40B4-BE49-F238E27FC236}">
                <a16:creationId xmlns:a16="http://schemas.microsoft.com/office/drawing/2014/main" id="{F5BFD3DF-C99E-497B-8D05-821347BC001C}"/>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2202693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1F2E6EB4-0444-4BEB-5899-B22CE6D73250}"/>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5000" kern="1200">
                <a:solidFill>
                  <a:schemeClr val="bg1"/>
                </a:solidFill>
                <a:latin typeface="+mj-lt"/>
                <a:ea typeface="+mj-ea"/>
                <a:cs typeface="+mj-cs"/>
              </a:rPr>
              <a:t>What would we do differently?</a:t>
            </a:r>
            <a:br>
              <a:rPr lang="en-US" sz="5000" kern="1200">
                <a:solidFill>
                  <a:schemeClr val="bg1"/>
                </a:solidFill>
                <a:latin typeface="+mj-lt"/>
                <a:ea typeface="+mj-ea"/>
                <a:cs typeface="+mj-cs"/>
              </a:rPr>
            </a:br>
            <a:r>
              <a:rPr lang="en-US" sz="5000" kern="1200">
                <a:solidFill>
                  <a:schemeClr val="bg1"/>
                </a:solidFill>
                <a:latin typeface="+mj-lt"/>
                <a:ea typeface="+mj-ea"/>
                <a:cs typeface="+mj-cs"/>
              </a:rPr>
              <a:t>What are our next steps?</a:t>
            </a:r>
          </a:p>
        </p:txBody>
      </p:sp>
      <p:sp>
        <p:nvSpPr>
          <p:cNvPr id="3" name="Text Placeholder 2">
            <a:extLst>
              <a:ext uri="{FF2B5EF4-FFF2-40B4-BE49-F238E27FC236}">
                <a16:creationId xmlns:a16="http://schemas.microsoft.com/office/drawing/2014/main" id="{5BD8C9B6-8767-4B2D-6726-C8D2D4180502}"/>
              </a:ext>
            </a:extLst>
          </p:cNvPr>
          <p:cNvSpPr>
            <a:spLocks noGrp="1"/>
          </p:cNvSpPr>
          <p:nvPr>
            <p:ph type="body" idx="1"/>
          </p:nvPr>
        </p:nvSpPr>
        <p:spPr>
          <a:xfrm>
            <a:off x="835024" y="3809999"/>
            <a:ext cx="7025753" cy="1012778"/>
          </a:xfrm>
        </p:spPr>
        <p:txBody>
          <a:bodyPr vert="horz" lIns="91440" tIns="45720" rIns="91440" bIns="45720" rtlCol="0">
            <a:normAutofit/>
          </a:bodyPr>
          <a:lstStyle/>
          <a:p>
            <a:r>
              <a:rPr lang="en-US" kern="1200">
                <a:solidFill>
                  <a:schemeClr val="bg1"/>
                </a:solidFill>
                <a:latin typeface="+mn-lt"/>
                <a:ea typeface="+mn-ea"/>
                <a:cs typeface="+mn-cs"/>
              </a:rPr>
              <a:t>Terry &amp; David</a:t>
            </a:r>
          </a:p>
        </p:txBody>
      </p:sp>
    </p:spTree>
    <p:extLst>
      <p:ext uri="{BB962C8B-B14F-4D97-AF65-F5344CB8AC3E}">
        <p14:creationId xmlns:p14="http://schemas.microsoft.com/office/powerpoint/2010/main" val="3094860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a:xfrm>
            <a:off x="0" y="0"/>
            <a:ext cx="12192000" cy="6858000"/>
          </a:xfrm>
          <a:prstGeom prst="rect">
            <a:avLst/>
          </a:prstGeom>
          <a:solidFill>
            <a:srgbClr val="E9E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4" name="TextBox 173" hidden="1"/>
          <p:cNvSpPr txBox="1"/>
          <p:nvPr/>
        </p:nvSpPr>
        <p:spPr>
          <a:xfrm>
            <a:off x="1529693" y="5495093"/>
            <a:ext cx="1859851" cy="646331"/>
          </a:xfrm>
          <a:prstGeom prst="rect">
            <a:avLst/>
          </a:prstGeom>
          <a:noFill/>
        </p:spPr>
        <p:txBody>
          <a:bodyPr wrap="square" rtlCol="0">
            <a:spAutoFit/>
          </a:bodyPr>
          <a:lstStyle/>
          <a:p>
            <a:r>
              <a:rPr lang="pt-BR" sz="1200">
                <a:solidFill>
                  <a:schemeClr val="tx1">
                    <a:lumMod val="50000"/>
                    <a:lumOff val="50000"/>
                  </a:schemeClr>
                </a:solidFill>
                <a:latin typeface="+mj-lt"/>
                <a:ea typeface="Roboto Cn" pitchFamily="2" charset="0"/>
                <a:cs typeface="Open Sans" pitchFamily="34" charset="0"/>
              </a:rPr>
              <a:t>Eodem modo typi, qui nunc nobis videntur parum clari</a:t>
            </a:r>
            <a:endParaRPr lang="en-US" sz="1200">
              <a:solidFill>
                <a:schemeClr val="tx1">
                  <a:lumMod val="50000"/>
                  <a:lumOff val="50000"/>
                </a:schemeClr>
              </a:solidFill>
              <a:latin typeface="+mj-lt"/>
              <a:ea typeface="Roboto Cn" pitchFamily="2" charset="0"/>
              <a:cs typeface="Open Sans" pitchFamily="34" charset="0"/>
            </a:endParaRPr>
          </a:p>
        </p:txBody>
      </p:sp>
      <p:sp>
        <p:nvSpPr>
          <p:cNvPr id="175" name="TextBox 174" hidden="1"/>
          <p:cNvSpPr txBox="1"/>
          <p:nvPr/>
        </p:nvSpPr>
        <p:spPr>
          <a:xfrm>
            <a:off x="3688611" y="5495093"/>
            <a:ext cx="2438400" cy="646331"/>
          </a:xfrm>
          <a:prstGeom prst="rect">
            <a:avLst/>
          </a:prstGeom>
          <a:noFill/>
        </p:spPr>
        <p:txBody>
          <a:bodyPr wrap="square" rtlCol="0">
            <a:spAutoFit/>
          </a:bodyPr>
          <a:lstStyle/>
          <a:p>
            <a:r>
              <a:rPr lang="pt-BR" sz="1200">
                <a:solidFill>
                  <a:schemeClr val="tx1">
                    <a:lumMod val="50000"/>
                    <a:lumOff val="50000"/>
                  </a:schemeClr>
                </a:solidFill>
                <a:latin typeface="+mj-lt"/>
                <a:ea typeface="Roboto Cn" pitchFamily="2" charset="0"/>
                <a:cs typeface="Open Sans" pitchFamily="34" charset="0"/>
              </a:rPr>
              <a:t>qui sequitur mutationem consuetudium lectorum. Mirum est notare quam littera gothica</a:t>
            </a:r>
            <a:endParaRPr lang="en-US" sz="1200">
              <a:solidFill>
                <a:schemeClr val="tx1">
                  <a:lumMod val="50000"/>
                  <a:lumOff val="50000"/>
                </a:schemeClr>
              </a:solidFill>
              <a:latin typeface="+mj-lt"/>
              <a:ea typeface="Roboto Cn" pitchFamily="2" charset="0"/>
              <a:cs typeface="Open Sans" pitchFamily="34" charset="0"/>
            </a:endParaRPr>
          </a:p>
        </p:txBody>
      </p:sp>
      <p:sp>
        <p:nvSpPr>
          <p:cNvPr id="178" name="Rectangle 177" hidden="1"/>
          <p:cNvSpPr/>
          <p:nvPr/>
        </p:nvSpPr>
        <p:spPr>
          <a:xfrm>
            <a:off x="1415353" y="5558633"/>
            <a:ext cx="190460" cy="190460"/>
          </a:xfrm>
          <a:prstGeom prst="rect">
            <a:avLst/>
          </a:prstGeom>
          <a:solidFill>
            <a:srgbClr val="F6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9" name="Rectangle 178" hidden="1"/>
          <p:cNvSpPr/>
          <p:nvPr/>
        </p:nvSpPr>
        <p:spPr>
          <a:xfrm>
            <a:off x="3587010" y="5558633"/>
            <a:ext cx="190460" cy="190460"/>
          </a:xfrm>
          <a:prstGeom prst="rect">
            <a:avLst/>
          </a:prstGeom>
          <a:solidFill>
            <a:srgbClr val="CD1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1" name="TextBox 180" hidden="1"/>
          <p:cNvSpPr txBox="1"/>
          <p:nvPr/>
        </p:nvSpPr>
        <p:spPr>
          <a:xfrm>
            <a:off x="6698550" y="5495093"/>
            <a:ext cx="4642551" cy="646331"/>
          </a:xfrm>
          <a:prstGeom prst="rect">
            <a:avLst/>
          </a:prstGeom>
          <a:noFill/>
        </p:spPr>
        <p:txBody>
          <a:bodyPr wrap="square" rtlCol="0">
            <a:spAutoFit/>
          </a:bodyPr>
          <a:lstStyle/>
          <a:p>
            <a:r>
              <a:rPr lang="pt-BR" sz="1200">
                <a:solidFill>
                  <a:schemeClr val="tx1">
                    <a:lumMod val="50000"/>
                    <a:lumOff val="50000"/>
                  </a:schemeClr>
                </a:solidFill>
                <a:latin typeface="+mj-lt"/>
                <a:ea typeface="Roboto Cn" pitchFamily="2" charset="0"/>
                <a:cs typeface="Open Sans" pitchFamily="34" charset="0"/>
              </a:rPr>
              <a:t>odio dignissim qui blandit praesent luptatum zzril delenit augue duis dolore te feugait nulla facilisi. Nam liber tempor cum soluta nobis eleifend option congue nihil imperdiet doming id quod mazim</a:t>
            </a:r>
            <a:endParaRPr lang="en-US" sz="1200">
              <a:solidFill>
                <a:schemeClr val="tx1">
                  <a:lumMod val="50000"/>
                  <a:lumOff val="50000"/>
                </a:schemeClr>
              </a:solidFill>
              <a:latin typeface="+mj-lt"/>
              <a:ea typeface="Roboto Cn" pitchFamily="2" charset="0"/>
              <a:cs typeface="Open Sans" pitchFamily="34" charset="0"/>
            </a:endParaRPr>
          </a:p>
        </p:txBody>
      </p:sp>
      <p:sp>
        <p:nvSpPr>
          <p:cNvPr id="35" name="Rectangle 34">
            <a:extLst>
              <a:ext uri="{FF2B5EF4-FFF2-40B4-BE49-F238E27FC236}">
                <a16:creationId xmlns:a16="http://schemas.microsoft.com/office/drawing/2014/main" id="{F38F9615-A274-4E9D-9F06-3B35B449445B}"/>
              </a:ext>
            </a:extLst>
          </p:cNvPr>
          <p:cNvSpPr/>
          <p:nvPr/>
        </p:nvSpPr>
        <p:spPr>
          <a:xfrm>
            <a:off x="330946" y="596116"/>
            <a:ext cx="6383692" cy="1323439"/>
          </a:xfrm>
          <a:prstGeom prst="rect">
            <a:avLst/>
          </a:prstGeom>
        </p:spPr>
        <p:txBody>
          <a:bodyPr wrap="square">
            <a:spAutoFit/>
          </a:bodyPr>
          <a:lstStyle/>
          <a:p>
            <a:r>
              <a:rPr lang="en-US" sz="4000">
                <a:latin typeface="+mj-lt"/>
              </a:rPr>
              <a:t>uOttawa’s Higher Education Capability Model (HECM)</a:t>
            </a:r>
            <a:endParaRPr lang="en-US" sz="3200">
              <a:latin typeface="+mj-lt"/>
            </a:endParaRPr>
          </a:p>
        </p:txBody>
      </p:sp>
      <p:grpSp>
        <p:nvGrpSpPr>
          <p:cNvPr id="6" name="Groupe 5">
            <a:extLst>
              <a:ext uri="{FF2B5EF4-FFF2-40B4-BE49-F238E27FC236}">
                <a16:creationId xmlns:a16="http://schemas.microsoft.com/office/drawing/2014/main" id="{A27445B7-3944-4864-8710-23EEF77286A7}"/>
              </a:ext>
            </a:extLst>
          </p:cNvPr>
          <p:cNvGrpSpPr/>
          <p:nvPr/>
        </p:nvGrpSpPr>
        <p:grpSpPr>
          <a:xfrm>
            <a:off x="369532" y="2000487"/>
            <a:ext cx="5582988" cy="4098699"/>
            <a:chOff x="274282" y="1591906"/>
            <a:chExt cx="5955070" cy="4803272"/>
          </a:xfrm>
        </p:grpSpPr>
        <p:sp>
          <p:nvSpPr>
            <p:cNvPr id="3" name="Rectangle 2">
              <a:extLst>
                <a:ext uri="{FF2B5EF4-FFF2-40B4-BE49-F238E27FC236}">
                  <a16:creationId xmlns:a16="http://schemas.microsoft.com/office/drawing/2014/main" id="{A3C0EB64-692F-4092-AB83-2A0D8C62FBAF}"/>
                </a:ext>
              </a:extLst>
            </p:cNvPr>
            <p:cNvSpPr/>
            <p:nvPr/>
          </p:nvSpPr>
          <p:spPr>
            <a:xfrm>
              <a:off x="274282" y="1591906"/>
              <a:ext cx="5955070" cy="4803272"/>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4" name="Content Placeholder 5">
              <a:extLst>
                <a:ext uri="{FF2B5EF4-FFF2-40B4-BE49-F238E27FC236}">
                  <a16:creationId xmlns:a16="http://schemas.microsoft.com/office/drawing/2014/main" id="{E552F748-8918-42D4-8DD9-78E161849D13}"/>
                </a:ext>
              </a:extLst>
            </p:cNvPr>
            <p:cNvPicPr>
              <a:picLocks noChangeAspect="1"/>
            </p:cNvPicPr>
            <p:nvPr/>
          </p:nvPicPr>
          <p:blipFill>
            <a:blip r:embed="rId2"/>
            <a:stretch>
              <a:fillRect/>
            </a:stretch>
          </p:blipFill>
          <p:spPr>
            <a:xfrm>
              <a:off x="407631" y="1687643"/>
              <a:ext cx="5688369" cy="4332421"/>
            </a:xfrm>
            <a:prstGeom prst="rect">
              <a:avLst/>
            </a:prstGeom>
          </p:spPr>
        </p:pic>
      </p:grpSp>
      <p:sp>
        <p:nvSpPr>
          <p:cNvPr id="22" name="TextBox 74">
            <a:extLst>
              <a:ext uri="{FF2B5EF4-FFF2-40B4-BE49-F238E27FC236}">
                <a16:creationId xmlns:a16="http://schemas.microsoft.com/office/drawing/2014/main" id="{0D3DF48B-DB51-40A8-8788-0BBB6A8D20AB}"/>
              </a:ext>
            </a:extLst>
          </p:cNvPr>
          <p:cNvSpPr txBox="1"/>
          <p:nvPr/>
        </p:nvSpPr>
        <p:spPr>
          <a:xfrm>
            <a:off x="6096000" y="2230596"/>
            <a:ext cx="1533524" cy="461665"/>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200" b="1">
                <a:solidFill>
                  <a:schemeClr val="accent1">
                    <a:lumMod val="75000"/>
                  </a:schemeClr>
                </a:solidFill>
                <a:latin typeface="+mj-lt"/>
                <a:ea typeface="Verdana" panose="020B0604030504040204" pitchFamily="34" charset="0"/>
              </a:rPr>
              <a:t>Drill down to lower-level capabilities</a:t>
            </a:r>
          </a:p>
        </p:txBody>
      </p:sp>
      <p:grpSp>
        <p:nvGrpSpPr>
          <p:cNvPr id="5" name="Groupe 4">
            <a:extLst>
              <a:ext uri="{FF2B5EF4-FFF2-40B4-BE49-F238E27FC236}">
                <a16:creationId xmlns:a16="http://schemas.microsoft.com/office/drawing/2014/main" id="{29276D4C-5405-4F20-83CB-AB8209935F41}"/>
              </a:ext>
            </a:extLst>
          </p:cNvPr>
          <p:cNvGrpSpPr/>
          <p:nvPr/>
        </p:nvGrpSpPr>
        <p:grpSpPr>
          <a:xfrm>
            <a:off x="7784587" y="733335"/>
            <a:ext cx="3550636" cy="4028737"/>
            <a:chOff x="7458075" y="1591907"/>
            <a:chExt cx="4168330" cy="4532758"/>
          </a:xfrm>
        </p:grpSpPr>
        <p:pic>
          <p:nvPicPr>
            <p:cNvPr id="20" name="Picture 2">
              <a:extLst>
                <a:ext uri="{FF2B5EF4-FFF2-40B4-BE49-F238E27FC236}">
                  <a16:creationId xmlns:a16="http://schemas.microsoft.com/office/drawing/2014/main" id="{CC7299FD-F529-4EDC-A1CF-5421F0B720EF}"/>
                </a:ext>
              </a:extLst>
            </p:cNvPr>
            <p:cNvPicPr>
              <a:picLocks noChangeAspect="1"/>
            </p:cNvPicPr>
            <p:nvPr/>
          </p:nvPicPr>
          <p:blipFill>
            <a:blip r:embed="rId3"/>
            <a:stretch>
              <a:fillRect/>
            </a:stretch>
          </p:blipFill>
          <p:spPr>
            <a:xfrm>
              <a:off x="7632307" y="1696946"/>
              <a:ext cx="3931610" cy="4323118"/>
            </a:xfrm>
            <a:prstGeom prst="rect">
              <a:avLst/>
            </a:prstGeom>
          </p:spPr>
        </p:pic>
        <p:sp>
          <p:nvSpPr>
            <p:cNvPr id="23" name="Rectangle 22">
              <a:extLst>
                <a:ext uri="{FF2B5EF4-FFF2-40B4-BE49-F238E27FC236}">
                  <a16:creationId xmlns:a16="http://schemas.microsoft.com/office/drawing/2014/main" id="{747266C1-2A0E-4F0D-9793-9C1405FA5410}"/>
                </a:ext>
              </a:extLst>
            </p:cNvPr>
            <p:cNvSpPr/>
            <p:nvPr/>
          </p:nvSpPr>
          <p:spPr>
            <a:xfrm>
              <a:off x="7458075" y="1591907"/>
              <a:ext cx="4168330" cy="4532758"/>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7" name="Groupe 6">
            <a:extLst>
              <a:ext uri="{FF2B5EF4-FFF2-40B4-BE49-F238E27FC236}">
                <a16:creationId xmlns:a16="http://schemas.microsoft.com/office/drawing/2014/main" id="{5ECE90B4-6D42-45B4-83A8-75AAA20E1D24}"/>
              </a:ext>
            </a:extLst>
          </p:cNvPr>
          <p:cNvGrpSpPr/>
          <p:nvPr/>
        </p:nvGrpSpPr>
        <p:grpSpPr>
          <a:xfrm>
            <a:off x="6107790" y="4938592"/>
            <a:ext cx="4297604" cy="1160595"/>
            <a:chOff x="5359816" y="4448175"/>
            <a:chExt cx="5822534" cy="1676490"/>
          </a:xfrm>
        </p:grpSpPr>
        <p:pic>
          <p:nvPicPr>
            <p:cNvPr id="19" name="Picture 11">
              <a:extLst>
                <a:ext uri="{FF2B5EF4-FFF2-40B4-BE49-F238E27FC236}">
                  <a16:creationId xmlns:a16="http://schemas.microsoft.com/office/drawing/2014/main" id="{09CEF584-26F2-4DDD-90F7-73087AEA4E81}"/>
                </a:ext>
              </a:extLst>
            </p:cNvPr>
            <p:cNvPicPr>
              <a:picLocks noChangeAspect="1"/>
            </p:cNvPicPr>
            <p:nvPr/>
          </p:nvPicPr>
          <p:blipFill>
            <a:blip r:embed="rId4"/>
            <a:stretch>
              <a:fillRect/>
            </a:stretch>
          </p:blipFill>
          <p:spPr>
            <a:xfrm>
              <a:off x="5470132" y="4522316"/>
              <a:ext cx="5628228" cy="1544191"/>
            </a:xfrm>
            <a:prstGeom prst="rect">
              <a:avLst/>
            </a:prstGeom>
            <a:ln>
              <a:noFill/>
            </a:ln>
          </p:spPr>
        </p:pic>
        <p:sp>
          <p:nvSpPr>
            <p:cNvPr id="24" name="Rectangle 23">
              <a:extLst>
                <a:ext uri="{FF2B5EF4-FFF2-40B4-BE49-F238E27FC236}">
                  <a16:creationId xmlns:a16="http://schemas.microsoft.com/office/drawing/2014/main" id="{72A09355-9A81-41C3-9626-37CD54E65739}"/>
                </a:ext>
              </a:extLst>
            </p:cNvPr>
            <p:cNvSpPr/>
            <p:nvPr/>
          </p:nvSpPr>
          <p:spPr>
            <a:xfrm>
              <a:off x="5359816" y="4448175"/>
              <a:ext cx="5822534" cy="1676490"/>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1" name="TextBox 73">
            <a:extLst>
              <a:ext uri="{FF2B5EF4-FFF2-40B4-BE49-F238E27FC236}">
                <a16:creationId xmlns:a16="http://schemas.microsoft.com/office/drawing/2014/main" id="{88152C50-2337-4920-AB38-85C47C4DC3F6}"/>
              </a:ext>
            </a:extLst>
          </p:cNvPr>
          <p:cNvSpPr txBox="1"/>
          <p:nvPr/>
        </p:nvSpPr>
        <p:spPr>
          <a:xfrm>
            <a:off x="10560664" y="5637522"/>
            <a:ext cx="1295949" cy="461665"/>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sz="1200" b="1">
                <a:solidFill>
                  <a:schemeClr val="accent1">
                    <a:lumMod val="75000"/>
                  </a:schemeClr>
                </a:solidFill>
                <a:latin typeface="+mj-lt"/>
                <a:ea typeface="Verdana" panose="020B0604030504040204" pitchFamily="34" charset="0"/>
              </a:rPr>
              <a:t>View capability definitions</a:t>
            </a:r>
          </a:p>
        </p:txBody>
      </p:sp>
      <p:pic>
        <p:nvPicPr>
          <p:cNvPr id="34" name="Image 33">
            <a:extLst>
              <a:ext uri="{FF2B5EF4-FFF2-40B4-BE49-F238E27FC236}">
                <a16:creationId xmlns:a16="http://schemas.microsoft.com/office/drawing/2014/main" id="{46EDD7D0-8D2E-44F5-B672-038749A4C7FF}"/>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rot="8104622" flipH="1">
            <a:off x="5641551" y="957622"/>
            <a:ext cx="1775350" cy="1775350"/>
          </a:xfrm>
          <a:prstGeom prst="rect">
            <a:avLst/>
          </a:prstGeom>
          <a:ln>
            <a:noFill/>
          </a:ln>
          <a:effectLst/>
        </p:spPr>
      </p:pic>
      <p:pic>
        <p:nvPicPr>
          <p:cNvPr id="36" name="Image 35">
            <a:extLst>
              <a:ext uri="{FF2B5EF4-FFF2-40B4-BE49-F238E27FC236}">
                <a16:creationId xmlns:a16="http://schemas.microsoft.com/office/drawing/2014/main" id="{1A390503-C831-42A4-B302-C14C2527643A}"/>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rot="17764391" flipH="1">
            <a:off x="10278260" y="4553755"/>
            <a:ext cx="1196212" cy="1196212"/>
          </a:xfrm>
          <a:prstGeom prst="rect">
            <a:avLst/>
          </a:prstGeom>
          <a:ln>
            <a:noFill/>
          </a:ln>
          <a:effectLst/>
        </p:spPr>
      </p:pic>
      <p:sp>
        <p:nvSpPr>
          <p:cNvPr id="2" name="ZoneTexte 1">
            <a:extLst>
              <a:ext uri="{FF2B5EF4-FFF2-40B4-BE49-F238E27FC236}">
                <a16:creationId xmlns:a16="http://schemas.microsoft.com/office/drawing/2014/main" id="{C26F72E1-7CF9-44A4-9E64-A3939D8F1F70}"/>
              </a:ext>
            </a:extLst>
          </p:cNvPr>
          <p:cNvSpPr txBox="1"/>
          <p:nvPr/>
        </p:nvSpPr>
        <p:spPr>
          <a:xfrm>
            <a:off x="433968" y="5779096"/>
            <a:ext cx="5493693" cy="246221"/>
          </a:xfrm>
          <a:prstGeom prst="rect">
            <a:avLst/>
          </a:prstGeom>
          <a:solidFill>
            <a:schemeClr val="tx1"/>
          </a:solidFill>
        </p:spPr>
        <p:txBody>
          <a:bodyPr wrap="square" rtlCol="0">
            <a:spAutoFit/>
          </a:bodyPr>
          <a:lstStyle/>
          <a:p>
            <a:r>
              <a:rPr lang="fr-CA" sz="1000" i="1">
                <a:solidFill>
                  <a:schemeClr val="bg2"/>
                </a:solidFill>
                <a:latin typeface="+mj-lt"/>
              </a:rPr>
              <a:t>Note: The uOttawa HECM </a:t>
            </a:r>
            <a:r>
              <a:rPr lang="fr-CA" sz="1000" i="1" err="1">
                <a:solidFill>
                  <a:schemeClr val="bg2"/>
                </a:solidFill>
                <a:latin typeface="+mj-lt"/>
              </a:rPr>
              <a:t>is</a:t>
            </a:r>
            <a:r>
              <a:rPr lang="fr-CA" sz="1000" i="1">
                <a:solidFill>
                  <a:schemeClr val="bg2"/>
                </a:solidFill>
                <a:latin typeface="+mj-lt"/>
              </a:rPr>
              <a:t> a </a:t>
            </a:r>
            <a:r>
              <a:rPr lang="fr-CA" sz="1000" i="1" err="1">
                <a:solidFill>
                  <a:schemeClr val="bg2"/>
                </a:solidFill>
                <a:latin typeface="+mj-lt"/>
              </a:rPr>
              <a:t>modified</a:t>
            </a:r>
            <a:r>
              <a:rPr lang="fr-CA" sz="1000" i="1">
                <a:solidFill>
                  <a:schemeClr val="bg2"/>
                </a:solidFill>
                <a:latin typeface="+mj-lt"/>
              </a:rPr>
              <a:t> version of </a:t>
            </a:r>
            <a:r>
              <a:rPr lang="fr-CA" sz="1000" i="1" err="1">
                <a:solidFill>
                  <a:schemeClr val="bg2"/>
                </a:solidFill>
                <a:latin typeface="+mj-lt"/>
              </a:rPr>
              <a:t>industry</a:t>
            </a:r>
            <a:r>
              <a:rPr lang="fr-CA" sz="1000" i="1">
                <a:solidFill>
                  <a:schemeClr val="bg2"/>
                </a:solidFill>
                <a:latin typeface="+mj-lt"/>
              </a:rPr>
              <a:t> </a:t>
            </a:r>
            <a:r>
              <a:rPr lang="fr-CA" sz="1000" i="1" err="1">
                <a:solidFill>
                  <a:schemeClr val="bg2"/>
                </a:solidFill>
                <a:latin typeface="+mj-lt"/>
              </a:rPr>
              <a:t>reference</a:t>
            </a:r>
            <a:r>
              <a:rPr lang="fr-CA" sz="1000" i="1">
                <a:solidFill>
                  <a:schemeClr val="bg2"/>
                </a:solidFill>
                <a:latin typeface="+mj-lt"/>
              </a:rPr>
              <a:t> </a:t>
            </a:r>
            <a:r>
              <a:rPr lang="fr-CA" sz="1000" i="1" err="1">
                <a:solidFill>
                  <a:schemeClr val="bg2"/>
                </a:solidFill>
                <a:latin typeface="+mj-lt"/>
              </a:rPr>
              <a:t>models</a:t>
            </a:r>
            <a:r>
              <a:rPr lang="fr-CA" sz="1000" i="1">
                <a:solidFill>
                  <a:schemeClr val="bg2"/>
                </a:solidFill>
                <a:latin typeface="+mj-lt"/>
              </a:rPr>
              <a:t> (CAUDIT, USICA, Info-Tech)</a:t>
            </a:r>
            <a:endParaRPr lang="en-US" sz="1000" i="1">
              <a:solidFill>
                <a:schemeClr val="bg2"/>
              </a:solidFill>
              <a:latin typeface="+mj-lt"/>
            </a:endParaRPr>
          </a:p>
        </p:txBody>
      </p:sp>
    </p:spTree>
    <p:extLst>
      <p:ext uri="{BB962C8B-B14F-4D97-AF65-F5344CB8AC3E}">
        <p14:creationId xmlns:p14="http://schemas.microsoft.com/office/powerpoint/2010/main" val="1065213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hidden="1"/>
          <p:cNvSpPr/>
          <p:nvPr/>
        </p:nvSpPr>
        <p:spPr>
          <a:xfrm>
            <a:off x="0" y="0"/>
            <a:ext cx="12192000" cy="6858000"/>
          </a:xfrm>
          <a:prstGeom prst="rect">
            <a:avLst/>
          </a:prstGeom>
          <a:solidFill>
            <a:srgbClr val="E9E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4" name="TextBox 173" hidden="1"/>
          <p:cNvSpPr txBox="1"/>
          <p:nvPr/>
        </p:nvSpPr>
        <p:spPr>
          <a:xfrm>
            <a:off x="1529693" y="5495093"/>
            <a:ext cx="1859851" cy="646331"/>
          </a:xfrm>
          <a:prstGeom prst="rect">
            <a:avLst/>
          </a:prstGeom>
          <a:noFill/>
        </p:spPr>
        <p:txBody>
          <a:bodyPr wrap="square" rtlCol="0">
            <a:spAutoFit/>
          </a:bodyPr>
          <a:lstStyle/>
          <a:p>
            <a:r>
              <a:rPr lang="pt-BR" sz="1200">
                <a:solidFill>
                  <a:schemeClr val="tx1">
                    <a:lumMod val="50000"/>
                    <a:lumOff val="50000"/>
                  </a:schemeClr>
                </a:solidFill>
                <a:latin typeface="+mj-lt"/>
                <a:ea typeface="Roboto Cn" pitchFamily="2" charset="0"/>
                <a:cs typeface="Open Sans" pitchFamily="34" charset="0"/>
              </a:rPr>
              <a:t>Eodem modo typi, qui nunc nobis videntur parum clari</a:t>
            </a:r>
            <a:endParaRPr lang="en-US" sz="1200">
              <a:solidFill>
                <a:schemeClr val="tx1">
                  <a:lumMod val="50000"/>
                  <a:lumOff val="50000"/>
                </a:schemeClr>
              </a:solidFill>
              <a:latin typeface="+mj-lt"/>
              <a:ea typeface="Roboto Cn" pitchFamily="2" charset="0"/>
              <a:cs typeface="Open Sans" pitchFamily="34" charset="0"/>
            </a:endParaRPr>
          </a:p>
        </p:txBody>
      </p:sp>
      <p:sp>
        <p:nvSpPr>
          <p:cNvPr id="175" name="TextBox 174" hidden="1"/>
          <p:cNvSpPr txBox="1"/>
          <p:nvPr/>
        </p:nvSpPr>
        <p:spPr>
          <a:xfrm>
            <a:off x="3688611" y="5495093"/>
            <a:ext cx="2438400" cy="646331"/>
          </a:xfrm>
          <a:prstGeom prst="rect">
            <a:avLst/>
          </a:prstGeom>
          <a:noFill/>
        </p:spPr>
        <p:txBody>
          <a:bodyPr wrap="square" rtlCol="0">
            <a:spAutoFit/>
          </a:bodyPr>
          <a:lstStyle/>
          <a:p>
            <a:r>
              <a:rPr lang="pt-BR" sz="1200">
                <a:solidFill>
                  <a:schemeClr val="tx1">
                    <a:lumMod val="50000"/>
                    <a:lumOff val="50000"/>
                  </a:schemeClr>
                </a:solidFill>
                <a:latin typeface="+mj-lt"/>
                <a:ea typeface="Roboto Cn" pitchFamily="2" charset="0"/>
                <a:cs typeface="Open Sans" pitchFamily="34" charset="0"/>
              </a:rPr>
              <a:t>qui sequitur mutationem consuetudium lectorum. Mirum est notare quam littera gothica</a:t>
            </a:r>
            <a:endParaRPr lang="en-US" sz="1200">
              <a:solidFill>
                <a:schemeClr val="tx1">
                  <a:lumMod val="50000"/>
                  <a:lumOff val="50000"/>
                </a:schemeClr>
              </a:solidFill>
              <a:latin typeface="+mj-lt"/>
              <a:ea typeface="Roboto Cn" pitchFamily="2" charset="0"/>
              <a:cs typeface="Open Sans" pitchFamily="34" charset="0"/>
            </a:endParaRPr>
          </a:p>
        </p:txBody>
      </p:sp>
      <p:sp>
        <p:nvSpPr>
          <p:cNvPr id="178" name="Rectangle 177" hidden="1"/>
          <p:cNvSpPr/>
          <p:nvPr/>
        </p:nvSpPr>
        <p:spPr>
          <a:xfrm>
            <a:off x="1415353" y="5558633"/>
            <a:ext cx="190460" cy="190460"/>
          </a:xfrm>
          <a:prstGeom prst="rect">
            <a:avLst/>
          </a:prstGeom>
          <a:solidFill>
            <a:srgbClr val="F6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9" name="Rectangle 178" hidden="1"/>
          <p:cNvSpPr/>
          <p:nvPr/>
        </p:nvSpPr>
        <p:spPr>
          <a:xfrm>
            <a:off x="3587010" y="5558633"/>
            <a:ext cx="190460" cy="190460"/>
          </a:xfrm>
          <a:prstGeom prst="rect">
            <a:avLst/>
          </a:prstGeom>
          <a:solidFill>
            <a:srgbClr val="CD1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1" name="TextBox 180" hidden="1"/>
          <p:cNvSpPr txBox="1"/>
          <p:nvPr/>
        </p:nvSpPr>
        <p:spPr>
          <a:xfrm>
            <a:off x="6698550" y="5495093"/>
            <a:ext cx="4642551" cy="646331"/>
          </a:xfrm>
          <a:prstGeom prst="rect">
            <a:avLst/>
          </a:prstGeom>
          <a:noFill/>
        </p:spPr>
        <p:txBody>
          <a:bodyPr wrap="square" rtlCol="0">
            <a:spAutoFit/>
          </a:bodyPr>
          <a:lstStyle/>
          <a:p>
            <a:r>
              <a:rPr lang="pt-BR" sz="1200">
                <a:solidFill>
                  <a:schemeClr val="tx1">
                    <a:lumMod val="50000"/>
                    <a:lumOff val="50000"/>
                  </a:schemeClr>
                </a:solidFill>
                <a:latin typeface="+mj-lt"/>
                <a:ea typeface="Roboto Cn" pitchFamily="2" charset="0"/>
                <a:cs typeface="Open Sans" pitchFamily="34" charset="0"/>
              </a:rPr>
              <a:t>odio dignissim qui blandit praesent luptatum zzril delenit augue duis dolore te feugait nulla facilisi. Nam liber tempor cum soluta nobis eleifend option congue nihil imperdiet doming id quod mazim</a:t>
            </a:r>
            <a:endParaRPr lang="en-US" sz="1200">
              <a:solidFill>
                <a:schemeClr val="tx1">
                  <a:lumMod val="50000"/>
                  <a:lumOff val="50000"/>
                </a:schemeClr>
              </a:solidFill>
              <a:latin typeface="+mj-lt"/>
              <a:ea typeface="Roboto Cn" pitchFamily="2" charset="0"/>
              <a:cs typeface="Open Sans" pitchFamily="34" charset="0"/>
            </a:endParaRPr>
          </a:p>
        </p:txBody>
      </p:sp>
      <p:sp>
        <p:nvSpPr>
          <p:cNvPr id="35" name="Rectangle 34">
            <a:extLst>
              <a:ext uri="{FF2B5EF4-FFF2-40B4-BE49-F238E27FC236}">
                <a16:creationId xmlns:a16="http://schemas.microsoft.com/office/drawing/2014/main" id="{F38F9615-A274-4E9D-9F06-3B35B449445B}"/>
              </a:ext>
            </a:extLst>
          </p:cNvPr>
          <p:cNvSpPr/>
          <p:nvPr/>
        </p:nvSpPr>
        <p:spPr>
          <a:xfrm>
            <a:off x="274283" y="965899"/>
            <a:ext cx="6383692" cy="707886"/>
          </a:xfrm>
          <a:prstGeom prst="rect">
            <a:avLst/>
          </a:prstGeom>
        </p:spPr>
        <p:txBody>
          <a:bodyPr wrap="square">
            <a:spAutoFit/>
          </a:bodyPr>
          <a:lstStyle/>
          <a:p>
            <a:r>
              <a:rPr lang="en-US" sz="4000">
                <a:latin typeface="+mj-lt"/>
              </a:rPr>
              <a:t>Capability Based Planning</a:t>
            </a:r>
            <a:endParaRPr lang="en-US" sz="3200">
              <a:latin typeface="+mj-lt"/>
            </a:endParaRPr>
          </a:p>
        </p:txBody>
      </p:sp>
      <p:grpSp>
        <p:nvGrpSpPr>
          <p:cNvPr id="8" name="Groupe 7">
            <a:extLst>
              <a:ext uri="{FF2B5EF4-FFF2-40B4-BE49-F238E27FC236}">
                <a16:creationId xmlns:a16="http://schemas.microsoft.com/office/drawing/2014/main" id="{E41D4A07-8A53-4767-B6EE-FBA65BD19AB8}"/>
              </a:ext>
            </a:extLst>
          </p:cNvPr>
          <p:cNvGrpSpPr/>
          <p:nvPr/>
        </p:nvGrpSpPr>
        <p:grpSpPr>
          <a:xfrm>
            <a:off x="369532" y="1828307"/>
            <a:ext cx="3811943" cy="3176944"/>
            <a:chOff x="369532" y="2231321"/>
            <a:chExt cx="3811943" cy="3176944"/>
          </a:xfrm>
        </p:grpSpPr>
        <p:sp>
          <p:nvSpPr>
            <p:cNvPr id="3" name="Rectangle 2">
              <a:extLst>
                <a:ext uri="{FF2B5EF4-FFF2-40B4-BE49-F238E27FC236}">
                  <a16:creationId xmlns:a16="http://schemas.microsoft.com/office/drawing/2014/main" id="{A3C0EB64-692F-4092-AB83-2A0D8C62FBAF}"/>
                </a:ext>
              </a:extLst>
            </p:cNvPr>
            <p:cNvSpPr/>
            <p:nvPr/>
          </p:nvSpPr>
          <p:spPr>
            <a:xfrm>
              <a:off x="369532" y="2231321"/>
              <a:ext cx="3811943" cy="3176944"/>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6" name="Picture 15">
              <a:extLst>
                <a:ext uri="{FF2B5EF4-FFF2-40B4-BE49-F238E27FC236}">
                  <a16:creationId xmlns:a16="http://schemas.microsoft.com/office/drawing/2014/main" id="{FE69014A-5473-466F-A4B9-86822DCD494F}"/>
                </a:ext>
              </a:extLst>
            </p:cNvPr>
            <p:cNvPicPr>
              <a:picLocks noChangeAspect="1"/>
            </p:cNvPicPr>
            <p:nvPr/>
          </p:nvPicPr>
          <p:blipFill>
            <a:blip r:embed="rId3"/>
            <a:stretch>
              <a:fillRect/>
            </a:stretch>
          </p:blipFill>
          <p:spPr>
            <a:xfrm>
              <a:off x="416941" y="2275766"/>
              <a:ext cx="3696131" cy="3132499"/>
            </a:xfrm>
            <a:prstGeom prst="rect">
              <a:avLst/>
            </a:prstGeom>
          </p:spPr>
        </p:pic>
      </p:grpSp>
      <p:grpSp>
        <p:nvGrpSpPr>
          <p:cNvPr id="2" name="Groupe 1">
            <a:extLst>
              <a:ext uri="{FF2B5EF4-FFF2-40B4-BE49-F238E27FC236}">
                <a16:creationId xmlns:a16="http://schemas.microsoft.com/office/drawing/2014/main" id="{F493C696-9DD6-4E48-8798-FF8DF88005E9}"/>
              </a:ext>
            </a:extLst>
          </p:cNvPr>
          <p:cNvGrpSpPr/>
          <p:nvPr/>
        </p:nvGrpSpPr>
        <p:grpSpPr>
          <a:xfrm>
            <a:off x="7477125" y="409153"/>
            <a:ext cx="3606817" cy="4615147"/>
            <a:chOff x="7042133" y="1340354"/>
            <a:chExt cx="3606817" cy="4534635"/>
          </a:xfrm>
        </p:grpSpPr>
        <p:pic>
          <p:nvPicPr>
            <p:cNvPr id="25" name="Picture 12">
              <a:extLst>
                <a:ext uri="{FF2B5EF4-FFF2-40B4-BE49-F238E27FC236}">
                  <a16:creationId xmlns:a16="http://schemas.microsoft.com/office/drawing/2014/main" id="{AC42EE4A-5BBF-4822-9F00-5D824F0B6BA1}"/>
                </a:ext>
              </a:extLst>
            </p:cNvPr>
            <p:cNvPicPr>
              <a:picLocks noChangeAspect="1"/>
            </p:cNvPicPr>
            <p:nvPr/>
          </p:nvPicPr>
          <p:blipFill>
            <a:blip r:embed="rId4"/>
            <a:stretch>
              <a:fillRect/>
            </a:stretch>
          </p:blipFill>
          <p:spPr>
            <a:xfrm>
              <a:off x="7141882" y="1416572"/>
              <a:ext cx="3458837" cy="4439701"/>
            </a:xfrm>
            <a:prstGeom prst="rect">
              <a:avLst/>
            </a:prstGeom>
          </p:spPr>
        </p:pic>
        <p:sp>
          <p:nvSpPr>
            <p:cNvPr id="27" name="Rectangle 26">
              <a:extLst>
                <a:ext uri="{FF2B5EF4-FFF2-40B4-BE49-F238E27FC236}">
                  <a16:creationId xmlns:a16="http://schemas.microsoft.com/office/drawing/2014/main" id="{C0F99087-4A94-4404-91BA-E3C76DBE9600}"/>
                </a:ext>
              </a:extLst>
            </p:cNvPr>
            <p:cNvSpPr/>
            <p:nvPr/>
          </p:nvSpPr>
          <p:spPr>
            <a:xfrm>
              <a:off x="7042133" y="1340354"/>
              <a:ext cx="3606817" cy="4534635"/>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9" name="TextBox 82">
            <a:extLst>
              <a:ext uri="{FF2B5EF4-FFF2-40B4-BE49-F238E27FC236}">
                <a16:creationId xmlns:a16="http://schemas.microsoft.com/office/drawing/2014/main" id="{F3F6B3C0-E8A4-4CB4-AB24-77D410339A9C}"/>
              </a:ext>
            </a:extLst>
          </p:cNvPr>
          <p:cNvSpPr txBox="1"/>
          <p:nvPr/>
        </p:nvSpPr>
        <p:spPr>
          <a:xfrm>
            <a:off x="4181475" y="2040290"/>
            <a:ext cx="3200399" cy="738664"/>
          </a:xfrm>
          <a:prstGeom prst="rect">
            <a:avLst/>
          </a:prstGeom>
          <a:noFill/>
        </p:spPr>
        <p:txBody>
          <a:bodyPr wrap="square" rtlCol="0">
            <a:spAutoFit/>
          </a:bodyPr>
          <a:lstStyle/>
          <a:p>
            <a:pPr algn="ctr"/>
            <a:r>
              <a:rPr lang="en-US" sz="1400" b="1">
                <a:solidFill>
                  <a:srgbClr val="8F001A"/>
                </a:solidFill>
                <a:latin typeface="+mj-lt"/>
                <a:ea typeface="Verdana" panose="020B0604030504040204" pitchFamily="34" charset="0"/>
              </a:rPr>
              <a:t>CAPABILITY BASED ROADMAPS</a:t>
            </a:r>
            <a:endParaRPr lang="en-US" sz="1400" u="sng">
              <a:latin typeface="+mj-lt"/>
              <a:ea typeface="Verdana" panose="020B0604030504040204" pitchFamily="34" charset="0"/>
            </a:endParaRPr>
          </a:p>
          <a:p>
            <a:pPr algn="ctr"/>
            <a:r>
              <a:rPr lang="en-US" sz="1400">
                <a:latin typeface="+mj-lt"/>
                <a:ea typeface="Verdana" panose="020B0604030504040204" pitchFamily="34" charset="0"/>
              </a:rPr>
              <a:t> Organized around business capabilities, linking strategy &amp; execution</a:t>
            </a:r>
          </a:p>
        </p:txBody>
      </p:sp>
      <p:sp>
        <p:nvSpPr>
          <p:cNvPr id="31" name="TextBox 83">
            <a:extLst>
              <a:ext uri="{FF2B5EF4-FFF2-40B4-BE49-F238E27FC236}">
                <a16:creationId xmlns:a16="http://schemas.microsoft.com/office/drawing/2014/main" id="{0EA7BF46-AE2E-4B79-831C-638E16711FDF}"/>
              </a:ext>
            </a:extLst>
          </p:cNvPr>
          <p:cNvSpPr txBox="1"/>
          <p:nvPr/>
        </p:nvSpPr>
        <p:spPr>
          <a:xfrm>
            <a:off x="4165585" y="3443124"/>
            <a:ext cx="3216290" cy="1384995"/>
          </a:xfrm>
          <a:prstGeom prst="rect">
            <a:avLst/>
          </a:prstGeom>
          <a:noFill/>
        </p:spPr>
        <p:txBody>
          <a:bodyPr wrap="square" rtlCol="0">
            <a:spAutoFit/>
          </a:bodyPr>
          <a:lstStyle/>
          <a:p>
            <a:pPr algn="ctr"/>
            <a:r>
              <a:rPr lang="en-US" sz="1400" b="1">
                <a:solidFill>
                  <a:srgbClr val="8F001A"/>
                </a:solidFill>
                <a:latin typeface="+mj-lt"/>
                <a:ea typeface="Verdana" panose="020B0604030504040204" pitchFamily="34" charset="0"/>
              </a:rPr>
              <a:t>KEY BENEFITS</a:t>
            </a:r>
            <a:endParaRPr lang="en-US" sz="1400">
              <a:latin typeface="+mj-lt"/>
              <a:ea typeface="Verdana" panose="020B0604030504040204" pitchFamily="34" charset="0"/>
            </a:endParaRPr>
          </a:p>
          <a:p>
            <a:pPr algn="ctr"/>
            <a:r>
              <a:rPr lang="en-US" sz="1400">
                <a:latin typeface="+mj-lt"/>
                <a:ea typeface="Verdana" panose="020B0604030504040204" pitchFamily="34" charset="0"/>
              </a:rPr>
              <a:t>Alignment between IT investments and long-term business outcomes, </a:t>
            </a:r>
            <a:br>
              <a:rPr lang="en-US" sz="1400">
                <a:latin typeface="+mj-lt"/>
                <a:ea typeface="Verdana" panose="020B0604030504040204" pitchFamily="34" charset="0"/>
              </a:rPr>
            </a:br>
            <a:r>
              <a:rPr lang="en-US" sz="1400">
                <a:latin typeface="+mj-lt"/>
                <a:ea typeface="Verdana" panose="020B0604030504040204" pitchFamily="34" charset="0"/>
              </a:rPr>
              <a:t>Proper scheduling of IT initiatives, </a:t>
            </a:r>
            <a:br>
              <a:rPr lang="en-US" sz="1400">
                <a:latin typeface="+mj-lt"/>
                <a:ea typeface="Verdana" panose="020B0604030504040204" pitchFamily="34" charset="0"/>
              </a:rPr>
            </a:br>
            <a:r>
              <a:rPr lang="en-US" sz="1400">
                <a:latin typeface="+mj-lt"/>
                <a:ea typeface="Verdana" panose="020B0604030504040204" pitchFamily="34" charset="0"/>
              </a:rPr>
              <a:t>Better synchronization of business and IT related plans</a:t>
            </a:r>
          </a:p>
        </p:txBody>
      </p:sp>
      <p:cxnSp>
        <p:nvCxnSpPr>
          <p:cNvPr id="32" name="Connecteur droit avec flèche 31">
            <a:extLst>
              <a:ext uri="{FF2B5EF4-FFF2-40B4-BE49-F238E27FC236}">
                <a16:creationId xmlns:a16="http://schemas.microsoft.com/office/drawing/2014/main" id="{FCE52194-8B30-4B53-BBAE-A319FCB7E49A}"/>
              </a:ext>
            </a:extLst>
          </p:cNvPr>
          <p:cNvCxnSpPr>
            <a:cxnSpLocks/>
          </p:cNvCxnSpPr>
          <p:nvPr/>
        </p:nvCxnSpPr>
        <p:spPr>
          <a:xfrm>
            <a:off x="5062538" y="3204668"/>
            <a:ext cx="1533524" cy="0"/>
          </a:xfrm>
          <a:prstGeom prst="straightConnector1">
            <a:avLst/>
          </a:prstGeom>
          <a:ln w="76200">
            <a:solidFill>
              <a:srgbClr val="8F001A"/>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77">
            <a:extLst>
              <a:ext uri="{FF2B5EF4-FFF2-40B4-BE49-F238E27FC236}">
                <a16:creationId xmlns:a16="http://schemas.microsoft.com/office/drawing/2014/main" id="{AE35E184-6C46-448F-91C2-EF0C2A90AEC6}"/>
              </a:ext>
            </a:extLst>
          </p:cNvPr>
          <p:cNvSpPr txBox="1"/>
          <p:nvPr/>
        </p:nvSpPr>
        <p:spPr>
          <a:xfrm>
            <a:off x="369531" y="5429952"/>
            <a:ext cx="3811943" cy="600164"/>
          </a:xfrm>
          <a:prstGeom prst="rect">
            <a:avLst/>
          </a:prstGeom>
          <a:solidFill>
            <a:schemeClr val="bg1"/>
          </a:solidFill>
          <a:ln>
            <a:solidFill>
              <a:schemeClr val="tx1"/>
            </a:solidFill>
          </a:ln>
        </p:spPr>
        <p:txBody>
          <a:bodyPr wrap="square" rtlCol="0" anchor="ctr">
            <a:spAutoFit/>
          </a:bodyPr>
          <a:lstStyle/>
          <a:p>
            <a:pPr algn="ctr"/>
            <a:r>
              <a:rPr lang="en-US" sz="1100">
                <a:latin typeface="+mj-lt"/>
                <a:ea typeface="Verdana" panose="020B0604030504040204" pitchFamily="34" charset="0"/>
              </a:rPr>
              <a:t>BUSINESS CAPABILITY MODELS</a:t>
            </a:r>
          </a:p>
          <a:p>
            <a:pPr algn="ctr"/>
            <a:r>
              <a:rPr lang="en-US" sz="1100">
                <a:latin typeface="+mj-lt"/>
                <a:ea typeface="Verdana" panose="020B0604030504040204" pitchFamily="34" charset="0"/>
              </a:rPr>
              <a:t>Help business executives decide </a:t>
            </a:r>
            <a:r>
              <a:rPr lang="en-US" sz="1100">
                <a:solidFill>
                  <a:srgbClr val="8F001A"/>
                </a:solidFill>
                <a:latin typeface="+mj-lt"/>
                <a:ea typeface="Verdana" panose="020B0604030504040204" pitchFamily="34" charset="0"/>
              </a:rPr>
              <a:t>WHERE</a:t>
            </a:r>
            <a:r>
              <a:rPr lang="en-US" sz="1100">
                <a:latin typeface="+mj-lt"/>
                <a:ea typeface="Verdana" panose="020B0604030504040204" pitchFamily="34" charset="0"/>
              </a:rPr>
              <a:t> future IT investments should go.</a:t>
            </a:r>
          </a:p>
        </p:txBody>
      </p:sp>
      <p:sp>
        <p:nvSpPr>
          <p:cNvPr id="34" name="TextBox 78">
            <a:extLst>
              <a:ext uri="{FF2B5EF4-FFF2-40B4-BE49-F238E27FC236}">
                <a16:creationId xmlns:a16="http://schemas.microsoft.com/office/drawing/2014/main" id="{45CD486B-A60F-4FF5-BDC0-5274D027610D}"/>
              </a:ext>
            </a:extLst>
          </p:cNvPr>
          <p:cNvSpPr txBox="1"/>
          <p:nvPr/>
        </p:nvSpPr>
        <p:spPr>
          <a:xfrm>
            <a:off x="7483833" y="5435991"/>
            <a:ext cx="3606817" cy="600164"/>
          </a:xfrm>
          <a:prstGeom prst="rect">
            <a:avLst/>
          </a:prstGeom>
          <a:solidFill>
            <a:schemeClr val="bg1"/>
          </a:solidFill>
          <a:ln>
            <a:solidFill>
              <a:schemeClr val="tx1"/>
            </a:solidFill>
          </a:ln>
        </p:spPr>
        <p:txBody>
          <a:bodyPr wrap="square" rtlCol="0">
            <a:spAutoFit/>
          </a:bodyPr>
          <a:lstStyle/>
          <a:p>
            <a:pPr algn="ctr"/>
            <a:r>
              <a:rPr lang="en-US" sz="1100">
                <a:latin typeface="+mj-lt"/>
                <a:ea typeface="Verdana" panose="020B0604030504040204" pitchFamily="34" charset="0"/>
              </a:rPr>
              <a:t>CAPABILITY BASED ROADMAPS </a:t>
            </a:r>
          </a:p>
          <a:p>
            <a:pPr algn="ctr"/>
            <a:r>
              <a:rPr lang="en-US" sz="1100">
                <a:latin typeface="+mj-lt"/>
                <a:ea typeface="Verdana" panose="020B0604030504040204" pitchFamily="34" charset="0"/>
              </a:rPr>
              <a:t>Operate with planned IT initiatives and help business executives decide </a:t>
            </a:r>
            <a:r>
              <a:rPr lang="en-US" sz="1100">
                <a:solidFill>
                  <a:srgbClr val="8F001A"/>
                </a:solidFill>
                <a:latin typeface="+mj-lt"/>
                <a:ea typeface="Verdana" panose="020B0604030504040204" pitchFamily="34" charset="0"/>
              </a:rPr>
              <a:t>WHEN</a:t>
            </a:r>
            <a:r>
              <a:rPr lang="en-US" sz="1100">
                <a:latin typeface="+mj-lt"/>
                <a:ea typeface="Verdana" panose="020B0604030504040204" pitchFamily="34" charset="0"/>
              </a:rPr>
              <a:t> these investments should be made</a:t>
            </a:r>
          </a:p>
        </p:txBody>
      </p:sp>
      <p:sp>
        <p:nvSpPr>
          <p:cNvPr id="36" name="TextBox 79">
            <a:extLst>
              <a:ext uri="{FF2B5EF4-FFF2-40B4-BE49-F238E27FC236}">
                <a16:creationId xmlns:a16="http://schemas.microsoft.com/office/drawing/2014/main" id="{CE571A2E-24AB-4A97-8FB5-B1A702EC75FE}"/>
              </a:ext>
            </a:extLst>
          </p:cNvPr>
          <p:cNvSpPr txBox="1"/>
          <p:nvPr/>
        </p:nvSpPr>
        <p:spPr>
          <a:xfrm>
            <a:off x="369531" y="5097050"/>
            <a:ext cx="3811943" cy="307777"/>
          </a:xfrm>
          <a:prstGeom prst="rect">
            <a:avLst/>
          </a:prstGeom>
          <a:solidFill>
            <a:srgbClr val="8F001A"/>
          </a:solidFill>
          <a:ln>
            <a:solidFill>
              <a:schemeClr val="tx1"/>
            </a:solidFill>
          </a:ln>
        </p:spPr>
        <p:txBody>
          <a:bodyPr wrap="square" rtlCol="0">
            <a:spAutoFit/>
          </a:bodyPr>
          <a:lstStyle/>
          <a:p>
            <a:pPr algn="ctr"/>
            <a:r>
              <a:rPr lang="en-US" sz="1400">
                <a:solidFill>
                  <a:schemeClr val="bg1"/>
                </a:solidFill>
                <a:latin typeface="+mj-lt"/>
                <a:ea typeface="Verdana" panose="020B0604030504040204" pitchFamily="34" charset="0"/>
              </a:rPr>
              <a:t>STRATEGY</a:t>
            </a:r>
          </a:p>
        </p:txBody>
      </p:sp>
      <p:sp>
        <p:nvSpPr>
          <p:cNvPr id="37" name="TextBox 80">
            <a:extLst>
              <a:ext uri="{FF2B5EF4-FFF2-40B4-BE49-F238E27FC236}">
                <a16:creationId xmlns:a16="http://schemas.microsoft.com/office/drawing/2014/main" id="{83D14BF9-EEA9-4A71-A285-51DD0A460F7B}"/>
              </a:ext>
            </a:extLst>
          </p:cNvPr>
          <p:cNvSpPr txBox="1"/>
          <p:nvPr/>
        </p:nvSpPr>
        <p:spPr>
          <a:xfrm>
            <a:off x="7483833" y="5097050"/>
            <a:ext cx="3606817" cy="307777"/>
          </a:xfrm>
          <a:prstGeom prst="rect">
            <a:avLst/>
          </a:prstGeom>
          <a:solidFill>
            <a:srgbClr val="8F001A"/>
          </a:solidFill>
          <a:ln>
            <a:solidFill>
              <a:schemeClr val="tx1"/>
            </a:solidFill>
          </a:ln>
        </p:spPr>
        <p:txBody>
          <a:bodyPr wrap="square" rtlCol="0">
            <a:spAutoFit/>
          </a:bodyPr>
          <a:lstStyle>
            <a:defPPr>
              <a:defRPr lang="en-US"/>
            </a:defPPr>
            <a:lvl1pPr algn="ctr">
              <a:defRPr sz="800" b="1">
                <a:solidFill>
                  <a:schemeClr val="bg1"/>
                </a:solidFill>
                <a:latin typeface="Verdana" panose="020B0604030504040204" pitchFamily="34" charset="0"/>
                <a:ea typeface="Verdana" panose="020B0604030504040204" pitchFamily="34" charset="0"/>
              </a:defRPr>
            </a:lvl1pPr>
          </a:lstStyle>
          <a:p>
            <a:r>
              <a:rPr lang="en-US" sz="1400" b="0">
                <a:latin typeface="+mj-lt"/>
              </a:rPr>
              <a:t>EXECUTION</a:t>
            </a:r>
          </a:p>
        </p:txBody>
      </p:sp>
      <p:cxnSp>
        <p:nvCxnSpPr>
          <p:cNvPr id="39" name="Connecteur droit avec flèche 38">
            <a:extLst>
              <a:ext uri="{FF2B5EF4-FFF2-40B4-BE49-F238E27FC236}">
                <a16:creationId xmlns:a16="http://schemas.microsoft.com/office/drawing/2014/main" id="{9306EAE1-E8EB-4756-995F-4971DEF6D417}"/>
              </a:ext>
            </a:extLst>
          </p:cNvPr>
          <p:cNvCxnSpPr>
            <a:cxnSpLocks/>
          </p:cNvCxnSpPr>
          <p:nvPr/>
        </p:nvCxnSpPr>
        <p:spPr>
          <a:xfrm>
            <a:off x="5062538" y="5547818"/>
            <a:ext cx="1533524" cy="0"/>
          </a:xfrm>
          <a:prstGeom prst="straightConnector1">
            <a:avLst/>
          </a:prstGeom>
          <a:ln w="76200">
            <a:solidFill>
              <a:srgbClr val="8F00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000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6B41-1E60-4D70-9352-BBA95BE882A0}"/>
              </a:ext>
            </a:extLst>
          </p:cNvPr>
          <p:cNvSpPr>
            <a:spLocks noGrp="1"/>
          </p:cNvSpPr>
          <p:nvPr>
            <p:ph type="title"/>
          </p:nvPr>
        </p:nvSpPr>
        <p:spPr>
          <a:xfrm>
            <a:off x="470019" y="356876"/>
            <a:ext cx="8514124" cy="580799"/>
          </a:xfrm>
        </p:spPr>
        <p:txBody>
          <a:bodyPr/>
          <a:lstStyle/>
          <a:p>
            <a:r>
              <a:rPr lang="en-US"/>
              <a:t>U of M Capability Map Concept</a:t>
            </a:r>
          </a:p>
        </p:txBody>
      </p:sp>
      <p:sp>
        <p:nvSpPr>
          <p:cNvPr id="5" name="Slide Number Placeholder 4">
            <a:extLst>
              <a:ext uri="{FF2B5EF4-FFF2-40B4-BE49-F238E27FC236}">
                <a16:creationId xmlns:a16="http://schemas.microsoft.com/office/drawing/2014/main" id="{7392C12E-7A2B-4E6E-8257-860403993E0E}"/>
              </a:ext>
            </a:extLst>
          </p:cNvPr>
          <p:cNvSpPr>
            <a:spLocks noGrp="1"/>
          </p:cNvSpPr>
          <p:nvPr>
            <p:ph type="sldNum" idx="4294967295"/>
          </p:nvPr>
        </p:nvSpPr>
        <p:spPr>
          <a:xfrm>
            <a:off x="11459634" y="0"/>
            <a:ext cx="732367" cy="524933"/>
          </a:xfrm>
          <a:prstGeom prst="rect">
            <a:avLst/>
          </a:prstGeom>
        </p:spPr>
        <p:txBody>
          <a:bodyPr/>
          <a:lstStyle/>
          <a:p>
            <a:pPr algn="r" defTabSz="914377">
              <a:defRPr/>
            </a:pPr>
            <a:fld id="{00000000-1234-1234-1234-123412341234}" type="slidenum">
              <a:rPr lang="en" sz="1200">
                <a:solidFill>
                  <a:prstClr val="black">
                    <a:tint val="75000"/>
                  </a:prstClr>
                </a:solidFill>
                <a:latin typeface="Calibri" panose="020F0502020204030204"/>
                <a:cs typeface="Arial"/>
                <a:sym typeface="Arial"/>
              </a:rPr>
              <a:pPr algn="r" defTabSz="914377">
                <a:defRPr/>
              </a:pPr>
              <a:t>45</a:t>
            </a:fld>
            <a:endParaRPr lang="en" sz="1200">
              <a:solidFill>
                <a:prstClr val="black">
                  <a:tint val="75000"/>
                </a:prstClr>
              </a:solidFill>
              <a:latin typeface="Calibri" panose="020F0502020204030204"/>
              <a:cs typeface="Arial"/>
              <a:sym typeface="Arial"/>
            </a:endParaRPr>
          </a:p>
        </p:txBody>
      </p:sp>
      <p:pic>
        <p:nvPicPr>
          <p:cNvPr id="36" name="Picture 35">
            <a:extLst>
              <a:ext uri="{FF2B5EF4-FFF2-40B4-BE49-F238E27FC236}">
                <a16:creationId xmlns:a16="http://schemas.microsoft.com/office/drawing/2014/main" id="{75C3C754-5AC7-6D3F-0BE2-EC1FA8277872}"/>
              </a:ext>
            </a:extLst>
          </p:cNvPr>
          <p:cNvPicPr>
            <a:picLocks noChangeAspect="1"/>
          </p:cNvPicPr>
          <p:nvPr/>
        </p:nvPicPr>
        <p:blipFill>
          <a:blip r:embed="rId2"/>
          <a:srcRect/>
          <a:stretch/>
        </p:blipFill>
        <p:spPr>
          <a:xfrm>
            <a:off x="697474" y="1012491"/>
            <a:ext cx="9792119" cy="4492667"/>
          </a:xfrm>
          <a:prstGeom prst="rect">
            <a:avLst/>
          </a:prstGeom>
        </p:spPr>
      </p:pic>
    </p:spTree>
    <p:extLst>
      <p:ext uri="{BB962C8B-B14F-4D97-AF65-F5344CB8AC3E}">
        <p14:creationId xmlns:p14="http://schemas.microsoft.com/office/powerpoint/2010/main" val="3793642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33F837-93EF-4587-9A36-5FDE7476FD96}"/>
              </a:ext>
            </a:extLst>
          </p:cNvPr>
          <p:cNvPicPr>
            <a:picLocks noChangeAspect="1"/>
          </p:cNvPicPr>
          <p:nvPr/>
        </p:nvPicPr>
        <p:blipFill>
          <a:blip r:embed="rId3"/>
          <a:stretch>
            <a:fillRect/>
          </a:stretch>
        </p:blipFill>
        <p:spPr>
          <a:xfrm>
            <a:off x="0" y="609600"/>
            <a:ext cx="12192000" cy="4576034"/>
          </a:xfrm>
          <a:prstGeom prst="rect">
            <a:avLst/>
          </a:prstGeom>
        </p:spPr>
      </p:pic>
      <p:sp>
        <p:nvSpPr>
          <p:cNvPr id="4" name="Rectangle 3">
            <a:extLst>
              <a:ext uri="{FF2B5EF4-FFF2-40B4-BE49-F238E27FC236}">
                <a16:creationId xmlns:a16="http://schemas.microsoft.com/office/drawing/2014/main" id="{C4C52D92-7C5C-474F-A992-A4CB1A3D9355}"/>
              </a:ext>
            </a:extLst>
          </p:cNvPr>
          <p:cNvSpPr/>
          <p:nvPr/>
        </p:nvSpPr>
        <p:spPr>
          <a:xfrm>
            <a:off x="8972026" y="5361264"/>
            <a:ext cx="762000" cy="3810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chemeClr val="tx1"/>
                </a:solidFill>
              </a:rPr>
              <a:t>Baseline</a:t>
            </a:r>
          </a:p>
        </p:txBody>
      </p:sp>
      <p:sp>
        <p:nvSpPr>
          <p:cNvPr id="5" name="Rectangle 4">
            <a:extLst>
              <a:ext uri="{FF2B5EF4-FFF2-40B4-BE49-F238E27FC236}">
                <a16:creationId xmlns:a16="http://schemas.microsoft.com/office/drawing/2014/main" id="{4E646785-506B-4751-B45C-8D3980F519D5}"/>
              </a:ext>
            </a:extLst>
          </p:cNvPr>
          <p:cNvSpPr/>
          <p:nvPr/>
        </p:nvSpPr>
        <p:spPr>
          <a:xfrm>
            <a:off x="9906000" y="5361264"/>
            <a:ext cx="971026"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solidFill>
                  <a:sysClr val="windowText" lastClr="000000"/>
                </a:solidFill>
              </a:rPr>
              <a:t>Modifications</a:t>
            </a:r>
          </a:p>
        </p:txBody>
      </p:sp>
      <p:sp>
        <p:nvSpPr>
          <p:cNvPr id="6" name="Rectangle 5">
            <a:extLst>
              <a:ext uri="{FF2B5EF4-FFF2-40B4-BE49-F238E27FC236}">
                <a16:creationId xmlns:a16="http://schemas.microsoft.com/office/drawing/2014/main" id="{95A489A6-9139-4DCB-8508-CD31ABFCFA12}"/>
              </a:ext>
            </a:extLst>
          </p:cNvPr>
          <p:cNvSpPr/>
          <p:nvPr/>
        </p:nvSpPr>
        <p:spPr>
          <a:xfrm>
            <a:off x="11049000" y="5361264"/>
            <a:ext cx="1047226" cy="381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100"/>
              <a:t>Customizations</a:t>
            </a:r>
          </a:p>
        </p:txBody>
      </p:sp>
    </p:spTree>
    <p:extLst>
      <p:ext uri="{BB962C8B-B14F-4D97-AF65-F5344CB8AC3E}">
        <p14:creationId xmlns:p14="http://schemas.microsoft.com/office/powerpoint/2010/main" val="1544357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F1187B-65FE-7819-B088-ADA2CF687B7C}"/>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6100">
                <a:solidFill>
                  <a:schemeClr val="bg1"/>
                </a:solidFill>
              </a:rPr>
              <a:t>What did you (hopefully) learn?</a:t>
            </a:r>
          </a:p>
        </p:txBody>
      </p:sp>
      <p:sp>
        <p:nvSpPr>
          <p:cNvPr id="4" name="Content Placeholder 3">
            <a:extLst>
              <a:ext uri="{FF2B5EF4-FFF2-40B4-BE49-F238E27FC236}">
                <a16:creationId xmlns:a16="http://schemas.microsoft.com/office/drawing/2014/main" id="{A8568C38-718E-B8BB-78A0-C48AD0496B4E}"/>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endParaRPr lang="en-US">
              <a:solidFill>
                <a:schemeClr val="bg1"/>
              </a:solidFill>
            </a:endParaRPr>
          </a:p>
        </p:txBody>
      </p:sp>
      <p:pic>
        <p:nvPicPr>
          <p:cNvPr id="7" name="Picture 5" descr="Wood human figure">
            <a:extLst>
              <a:ext uri="{FF2B5EF4-FFF2-40B4-BE49-F238E27FC236}">
                <a16:creationId xmlns:a16="http://schemas.microsoft.com/office/drawing/2014/main" id="{FDF5DE4E-7A6F-1F4C-BEB6-294CB7F01805}"/>
              </a:ext>
            </a:extLst>
          </p:cNvPr>
          <p:cNvPicPr>
            <a:picLocks noChangeAspect="1"/>
          </p:cNvPicPr>
          <p:nvPr/>
        </p:nvPicPr>
        <p:blipFill rotWithShape="1">
          <a:blip r:embed="rId2"/>
          <a:srcRect l="2564" r="53137" b="-1"/>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2" name="Group 11">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91203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027F08-0165-446A-A1C6-9E20259D8D46}"/>
              </a:ext>
            </a:extLst>
          </p:cNvPr>
          <p:cNvSpPr>
            <a:spLocks noGrp="1"/>
          </p:cNvSpPr>
          <p:nvPr>
            <p:ph type="title"/>
          </p:nvPr>
        </p:nvSpPr>
        <p:spPr/>
        <p:txBody>
          <a:bodyPr/>
          <a:lstStyle/>
          <a:p>
            <a:r>
              <a:rPr lang="en-CA"/>
              <a:t>What did you learn?</a:t>
            </a:r>
            <a:endParaRPr lang="en-US"/>
          </a:p>
        </p:txBody>
      </p:sp>
      <p:sp>
        <p:nvSpPr>
          <p:cNvPr id="5" name="Text Placeholder 4">
            <a:extLst>
              <a:ext uri="{FF2B5EF4-FFF2-40B4-BE49-F238E27FC236}">
                <a16:creationId xmlns:a16="http://schemas.microsoft.com/office/drawing/2014/main" id="{2F57F8C2-04EB-4A5F-8329-1C04B59A3704}"/>
              </a:ext>
            </a:extLst>
          </p:cNvPr>
          <p:cNvSpPr>
            <a:spLocks noGrp="1"/>
          </p:cNvSpPr>
          <p:nvPr>
            <p:ph type="body" idx="1"/>
          </p:nvPr>
        </p:nvSpPr>
        <p:spPr/>
        <p:txBody>
          <a:bodyPr/>
          <a:lstStyle/>
          <a:p>
            <a:r>
              <a:rPr lang="en-CA"/>
              <a:t>From the Macro-Level (Terry)</a:t>
            </a:r>
            <a:endParaRPr lang="en-US"/>
          </a:p>
        </p:txBody>
      </p:sp>
      <p:sp>
        <p:nvSpPr>
          <p:cNvPr id="6" name="Content Placeholder 5">
            <a:extLst>
              <a:ext uri="{FF2B5EF4-FFF2-40B4-BE49-F238E27FC236}">
                <a16:creationId xmlns:a16="http://schemas.microsoft.com/office/drawing/2014/main" id="{724B0329-FCBC-45FF-9F19-6910F2805B36}"/>
              </a:ext>
            </a:extLst>
          </p:cNvPr>
          <p:cNvSpPr>
            <a:spLocks noGrp="1"/>
          </p:cNvSpPr>
          <p:nvPr>
            <p:ph sz="half" idx="2"/>
          </p:nvPr>
        </p:nvSpPr>
        <p:spPr/>
        <p:txBody>
          <a:bodyPr/>
          <a:lstStyle/>
          <a:p>
            <a:r>
              <a:rPr lang="en-US"/>
              <a:t>What a sustainable Architecture practice looks like</a:t>
            </a:r>
          </a:p>
          <a:p>
            <a:r>
              <a:rPr lang="en-US"/>
              <a:t>How to balance Architecture and project decisions</a:t>
            </a:r>
          </a:p>
          <a:p>
            <a:r>
              <a:rPr lang="en-US"/>
              <a:t>Power of Capability Models and Digital Moments</a:t>
            </a:r>
          </a:p>
        </p:txBody>
      </p:sp>
      <p:sp>
        <p:nvSpPr>
          <p:cNvPr id="7" name="Text Placeholder 6">
            <a:extLst>
              <a:ext uri="{FF2B5EF4-FFF2-40B4-BE49-F238E27FC236}">
                <a16:creationId xmlns:a16="http://schemas.microsoft.com/office/drawing/2014/main" id="{A6724ADB-88BE-40FB-BC6C-6F24416DA856}"/>
              </a:ext>
            </a:extLst>
          </p:cNvPr>
          <p:cNvSpPr>
            <a:spLocks noGrp="1"/>
          </p:cNvSpPr>
          <p:nvPr>
            <p:ph type="body" sz="quarter" idx="3"/>
          </p:nvPr>
        </p:nvSpPr>
        <p:spPr/>
        <p:txBody>
          <a:bodyPr/>
          <a:lstStyle/>
          <a:p>
            <a:r>
              <a:rPr lang="en-CA"/>
              <a:t>From the Micro-Level (David)</a:t>
            </a:r>
            <a:endParaRPr lang="en-US"/>
          </a:p>
        </p:txBody>
      </p:sp>
      <p:sp>
        <p:nvSpPr>
          <p:cNvPr id="8" name="Content Placeholder 7">
            <a:extLst>
              <a:ext uri="{FF2B5EF4-FFF2-40B4-BE49-F238E27FC236}">
                <a16:creationId xmlns:a16="http://schemas.microsoft.com/office/drawing/2014/main" id="{E59C5246-170E-44A8-AFF5-7012D6C4A606}"/>
              </a:ext>
            </a:extLst>
          </p:cNvPr>
          <p:cNvSpPr>
            <a:spLocks noGrp="1"/>
          </p:cNvSpPr>
          <p:nvPr>
            <p:ph sz="quarter" idx="4"/>
          </p:nvPr>
        </p:nvSpPr>
        <p:spPr/>
        <p:txBody>
          <a:bodyPr/>
          <a:lstStyle/>
          <a:p>
            <a:r>
              <a:rPr lang="en-CA"/>
              <a:t>Represents the “big picture” and the “long term”</a:t>
            </a:r>
          </a:p>
          <a:p>
            <a:r>
              <a:rPr lang="en-CA"/>
              <a:t>Informs Stakeholders and Governance Structures</a:t>
            </a:r>
          </a:p>
          <a:p>
            <a:r>
              <a:rPr lang="en-CA"/>
              <a:t>Aims to provide standardization and awareness</a:t>
            </a:r>
          </a:p>
          <a:p>
            <a:endParaRPr lang="en-CA"/>
          </a:p>
          <a:p>
            <a:pPr marL="457200" lvl="1" indent="0">
              <a:buNone/>
            </a:pPr>
            <a:endParaRPr lang="en-US"/>
          </a:p>
        </p:txBody>
      </p:sp>
    </p:spTree>
    <p:extLst>
      <p:ext uri="{BB962C8B-B14F-4D97-AF65-F5344CB8AC3E}">
        <p14:creationId xmlns:p14="http://schemas.microsoft.com/office/powerpoint/2010/main" val="1158131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2">
            <a:extLst>
              <a:ext uri="{FF2B5EF4-FFF2-40B4-BE49-F238E27FC236}">
                <a16:creationId xmlns:a16="http://schemas.microsoft.com/office/drawing/2014/main" id="{C6D09588-9668-4D38-8AD4-C27CF2B2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45531B7-7581-49E6-AAE0-F1500E34EB22}"/>
              </a:ext>
            </a:extLst>
          </p:cNvPr>
          <p:cNvSpPr>
            <a:spLocks noGrp="1"/>
          </p:cNvSpPr>
          <p:nvPr>
            <p:ph type="title"/>
          </p:nvPr>
        </p:nvSpPr>
        <p:spPr>
          <a:xfrm>
            <a:off x="838199" y="1498512"/>
            <a:ext cx="8740774" cy="1323439"/>
          </a:xfrm>
        </p:spPr>
        <p:txBody>
          <a:bodyPr anchor="t">
            <a:normAutofit/>
          </a:bodyPr>
          <a:lstStyle/>
          <a:p>
            <a:r>
              <a:rPr lang="en-CA" sz="4000"/>
              <a:t>To Be Continued</a:t>
            </a:r>
            <a:endParaRPr lang="en-US" sz="4000"/>
          </a:p>
        </p:txBody>
      </p:sp>
      <p:sp>
        <p:nvSpPr>
          <p:cNvPr id="8" name="Content Placeholder 7">
            <a:extLst>
              <a:ext uri="{FF2B5EF4-FFF2-40B4-BE49-F238E27FC236}">
                <a16:creationId xmlns:a16="http://schemas.microsoft.com/office/drawing/2014/main" id="{653FFAA6-5F0C-4471-9F80-FF437C5FB009}"/>
              </a:ext>
            </a:extLst>
          </p:cNvPr>
          <p:cNvSpPr>
            <a:spLocks noGrp="1"/>
          </p:cNvSpPr>
          <p:nvPr>
            <p:ph idx="1"/>
          </p:nvPr>
        </p:nvSpPr>
        <p:spPr>
          <a:xfrm>
            <a:off x="838199" y="3003160"/>
            <a:ext cx="8740775" cy="2454300"/>
          </a:xfrm>
        </p:spPr>
        <p:txBody>
          <a:bodyPr>
            <a:normAutofit/>
          </a:bodyPr>
          <a:lstStyle/>
          <a:p>
            <a:r>
              <a:rPr lang="en-CA" sz="2200" dirty="0">
                <a:solidFill>
                  <a:schemeClr val="tx1">
                    <a:alpha val="80000"/>
                  </a:schemeClr>
                </a:solidFill>
              </a:rPr>
              <a:t>From Custom COTS to Cloud: A Case Study in Solution Architecture</a:t>
            </a:r>
          </a:p>
          <a:p>
            <a:pPr lvl="1"/>
            <a:r>
              <a:rPr lang="en-CA" sz="2200" b="1" dirty="0">
                <a:solidFill>
                  <a:schemeClr val="tx1">
                    <a:alpha val="80000"/>
                  </a:schemeClr>
                </a:solidFill>
              </a:rPr>
              <a:t>Tomorrow @ 1pm in A3</a:t>
            </a:r>
          </a:p>
          <a:p>
            <a:pPr lvl="1"/>
            <a:r>
              <a:rPr lang="en-US" sz="2200" dirty="0">
                <a:solidFill>
                  <a:schemeClr val="tx1">
                    <a:alpha val="80000"/>
                  </a:schemeClr>
                </a:solidFill>
              </a:rPr>
              <a:t>They said it was impossible. They said it couldn't be done. They said they would never move our customized commercial off the shelf (COTS) application and move it into the cloud. They were not a Solution Architect. Learn what it takes to do the impossible and modernize your COTS development.</a:t>
            </a:r>
          </a:p>
        </p:txBody>
      </p:sp>
      <p:grpSp>
        <p:nvGrpSpPr>
          <p:cNvPr id="28" name="Group 14">
            <a:extLst>
              <a:ext uri="{FF2B5EF4-FFF2-40B4-BE49-F238E27FC236}">
                <a16:creationId xmlns:a16="http://schemas.microsoft.com/office/drawing/2014/main" id="{95A28492-272D-4814-AE2C-61575C989E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16" name="Freeform: Shape 15">
              <a:extLst>
                <a:ext uri="{FF2B5EF4-FFF2-40B4-BE49-F238E27FC236}">
                  <a16:creationId xmlns:a16="http://schemas.microsoft.com/office/drawing/2014/main" id="{4F778866-9933-4309-8E11-F83DDDBB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9" name="Group 16">
              <a:extLst>
                <a:ext uri="{FF2B5EF4-FFF2-40B4-BE49-F238E27FC236}">
                  <a16:creationId xmlns:a16="http://schemas.microsoft.com/office/drawing/2014/main" id="{6D21D106-ABCB-4A50-84B3-D35C3B2B67B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18" name="Freeform: Shape 17">
                <a:extLst>
                  <a:ext uri="{FF2B5EF4-FFF2-40B4-BE49-F238E27FC236}">
                    <a16:creationId xmlns:a16="http://schemas.microsoft.com/office/drawing/2014/main" id="{65E4ED97-1207-4104-A25F-8791916B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24CB190-EFCD-4B40-9CDD-E3C0EB4B3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8834734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3A38D0-3639-20DA-0D32-F56F167C83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39480" y="643467"/>
            <a:ext cx="8713039"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854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F1AA-ED8B-E7F1-59C2-BD5000E46395}"/>
              </a:ext>
            </a:extLst>
          </p:cNvPr>
          <p:cNvSpPr>
            <a:spLocks noGrp="1"/>
          </p:cNvSpPr>
          <p:nvPr>
            <p:ph type="title"/>
          </p:nvPr>
        </p:nvSpPr>
        <p:spPr/>
        <p:txBody>
          <a:bodyPr/>
          <a:lstStyle/>
          <a:p>
            <a:r>
              <a:rPr lang="en-US">
                <a:ea typeface="Calibri Light"/>
                <a:cs typeface="Calibri Light"/>
              </a:rPr>
              <a:t>Who are "we" exactly?</a:t>
            </a:r>
            <a:endParaRPr lang="en-US"/>
          </a:p>
        </p:txBody>
      </p:sp>
      <p:sp>
        <p:nvSpPr>
          <p:cNvPr id="5" name="Text Placeholder 4">
            <a:extLst>
              <a:ext uri="{FF2B5EF4-FFF2-40B4-BE49-F238E27FC236}">
                <a16:creationId xmlns:a16="http://schemas.microsoft.com/office/drawing/2014/main" id="{68B2DAE9-573A-FE7B-30B1-3EE496A31CF0}"/>
              </a:ext>
            </a:extLst>
          </p:cNvPr>
          <p:cNvSpPr>
            <a:spLocks noGrp="1"/>
          </p:cNvSpPr>
          <p:nvPr>
            <p:ph type="body" idx="1"/>
          </p:nvPr>
        </p:nvSpPr>
        <p:spPr/>
        <p:txBody>
          <a:bodyPr/>
          <a:lstStyle/>
          <a:p>
            <a:r>
              <a:rPr lang="en-US">
                <a:ea typeface="Calibri"/>
                <a:cs typeface="Calibri"/>
              </a:rPr>
              <a:t>Terry </a:t>
            </a:r>
            <a:r>
              <a:rPr lang="en-US" err="1">
                <a:ea typeface="Calibri"/>
                <a:cs typeface="Calibri"/>
              </a:rPr>
              <a:t>Bunio</a:t>
            </a:r>
          </a:p>
        </p:txBody>
      </p:sp>
      <p:sp>
        <p:nvSpPr>
          <p:cNvPr id="4" name="Content Placeholder 3">
            <a:extLst>
              <a:ext uri="{FF2B5EF4-FFF2-40B4-BE49-F238E27FC236}">
                <a16:creationId xmlns:a16="http://schemas.microsoft.com/office/drawing/2014/main" id="{16E9B35B-3724-FB13-6B6A-CBF20BDCE598}"/>
              </a:ext>
            </a:extLst>
          </p:cNvPr>
          <p:cNvSpPr>
            <a:spLocks noGrp="1"/>
          </p:cNvSpPr>
          <p:nvPr>
            <p:ph sz="half" idx="2"/>
          </p:nvPr>
        </p:nvSpPr>
        <p:spPr/>
        <p:txBody>
          <a:bodyPr vert="horz" lIns="91440" tIns="45720" rIns="91440" bIns="45720" rtlCol="0" anchor="t">
            <a:normAutofit/>
          </a:bodyPr>
          <a:lstStyle/>
          <a:p>
            <a:r>
              <a:rPr lang="en-US">
                <a:ea typeface="Calibri"/>
                <a:cs typeface="Calibri"/>
              </a:rPr>
              <a:t>Director, Planning &amp; Governance at University of Manitoba</a:t>
            </a:r>
          </a:p>
          <a:p>
            <a:r>
              <a:rPr lang="en-US">
                <a:ea typeface="Calibri"/>
                <a:cs typeface="Calibri"/>
              </a:rPr>
              <a:t>Role</a:t>
            </a:r>
          </a:p>
          <a:p>
            <a:pPr lvl="1"/>
            <a:r>
              <a:rPr lang="en-US">
                <a:ea typeface="Calibri"/>
                <a:cs typeface="Calibri"/>
              </a:rPr>
              <a:t>Translating vision into strategy</a:t>
            </a:r>
          </a:p>
          <a:p>
            <a:pPr lvl="1"/>
            <a:r>
              <a:rPr lang="en-US">
                <a:ea typeface="Calibri"/>
                <a:cs typeface="Calibri"/>
              </a:rPr>
              <a:t>Setting direction</a:t>
            </a:r>
          </a:p>
        </p:txBody>
      </p:sp>
      <p:sp>
        <p:nvSpPr>
          <p:cNvPr id="6" name="Text Placeholder 5">
            <a:extLst>
              <a:ext uri="{FF2B5EF4-FFF2-40B4-BE49-F238E27FC236}">
                <a16:creationId xmlns:a16="http://schemas.microsoft.com/office/drawing/2014/main" id="{CD700F59-4B98-35BA-52D6-3B66EC903A9F}"/>
              </a:ext>
            </a:extLst>
          </p:cNvPr>
          <p:cNvSpPr>
            <a:spLocks noGrp="1"/>
          </p:cNvSpPr>
          <p:nvPr>
            <p:ph type="body" sz="quarter" idx="3"/>
          </p:nvPr>
        </p:nvSpPr>
        <p:spPr/>
        <p:txBody>
          <a:bodyPr/>
          <a:lstStyle/>
          <a:p>
            <a:r>
              <a:rPr lang="en-US">
                <a:ea typeface="Calibri"/>
                <a:cs typeface="Calibri"/>
              </a:rPr>
              <a:t>David Wesst</a:t>
            </a:r>
            <a:endParaRPr lang="en-US"/>
          </a:p>
        </p:txBody>
      </p:sp>
      <p:sp>
        <p:nvSpPr>
          <p:cNvPr id="3" name="Content Placeholder 2">
            <a:extLst>
              <a:ext uri="{FF2B5EF4-FFF2-40B4-BE49-F238E27FC236}">
                <a16:creationId xmlns:a16="http://schemas.microsoft.com/office/drawing/2014/main" id="{DE627A76-8E42-AC92-AEC1-BDB5FADC9297}"/>
              </a:ext>
            </a:extLst>
          </p:cNvPr>
          <p:cNvSpPr>
            <a:spLocks noGrp="1"/>
          </p:cNvSpPr>
          <p:nvPr>
            <p:ph sz="quarter" idx="4"/>
          </p:nvPr>
        </p:nvSpPr>
        <p:spPr/>
        <p:txBody>
          <a:bodyPr vert="horz" lIns="91440" tIns="45720" rIns="91440" bIns="45720" rtlCol="0" anchor="t">
            <a:normAutofit/>
          </a:bodyPr>
          <a:lstStyle/>
          <a:p>
            <a:r>
              <a:rPr lang="en-US">
                <a:ea typeface="Calibri"/>
                <a:cs typeface="Calibri"/>
              </a:rPr>
              <a:t>Solution Architect, </a:t>
            </a:r>
            <a:r>
              <a:rPr lang="en-US" err="1">
                <a:ea typeface="Calibri"/>
                <a:cs typeface="Calibri"/>
              </a:rPr>
              <a:t>UManitoba</a:t>
            </a:r>
          </a:p>
          <a:p>
            <a:r>
              <a:rPr lang="en-US">
                <a:ea typeface="Calibri"/>
                <a:cs typeface="Calibri"/>
              </a:rPr>
              <a:t>Role</a:t>
            </a:r>
          </a:p>
          <a:p>
            <a:pPr lvl="1"/>
            <a:r>
              <a:rPr lang="en-US">
                <a:ea typeface="Calibri"/>
                <a:cs typeface="Calibri"/>
              </a:rPr>
              <a:t>Implementing strategy and informing its evolution</a:t>
            </a:r>
            <a:endParaRPr lang="en-US"/>
          </a:p>
          <a:p>
            <a:pPr lvl="1"/>
            <a:r>
              <a:rPr lang="en-US">
                <a:ea typeface="Calibri"/>
                <a:cs typeface="Calibri"/>
              </a:rPr>
              <a:t>Implementing direction and aligning leading tacticians</a:t>
            </a:r>
          </a:p>
          <a:p>
            <a:endParaRPr lang="en-US">
              <a:ea typeface="Calibri"/>
              <a:cs typeface="Calibri"/>
            </a:endParaRPr>
          </a:p>
        </p:txBody>
      </p:sp>
    </p:spTree>
    <p:extLst>
      <p:ext uri="{BB962C8B-B14F-4D97-AF65-F5344CB8AC3E}">
        <p14:creationId xmlns:p14="http://schemas.microsoft.com/office/powerpoint/2010/main" val="2188157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E6BDAB-8A9B-41BA-9A52-FA928EA3EA69}"/>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200"/>
              <a:t>Questions (and Thank You)</a:t>
            </a:r>
          </a:p>
        </p:txBody>
      </p:sp>
      <p:pic>
        <p:nvPicPr>
          <p:cNvPr id="10" name="Content Placeholder 9" descr="3D black question marks with one yellow question mark">
            <a:extLst>
              <a:ext uri="{FF2B5EF4-FFF2-40B4-BE49-F238E27FC236}">
                <a16:creationId xmlns:a16="http://schemas.microsoft.com/office/drawing/2014/main" id="{C926B1A8-35DA-44C4-8625-DB9723733C1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7656" r="1" b="1"/>
          <a:stretch/>
        </p:blipFill>
        <p:spPr>
          <a:xfrm>
            <a:off x="640080" y="641032"/>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29572108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3D labyrinth in white">
            <a:extLst>
              <a:ext uri="{FF2B5EF4-FFF2-40B4-BE49-F238E27FC236}">
                <a16:creationId xmlns:a16="http://schemas.microsoft.com/office/drawing/2014/main" id="{AD998AE9-EB9D-41BD-9322-2699FA68636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667647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7E58-4D56-6B83-3889-0EAE6A508B3A}"/>
              </a:ext>
            </a:extLst>
          </p:cNvPr>
          <p:cNvSpPr>
            <a:spLocks noGrp="1"/>
          </p:cNvSpPr>
          <p:nvPr>
            <p:ph type="title"/>
          </p:nvPr>
        </p:nvSpPr>
        <p:spPr/>
        <p:txBody>
          <a:bodyPr/>
          <a:lstStyle/>
          <a:p>
            <a:r>
              <a:rPr lang="en-US">
                <a:cs typeface="Calibri Light"/>
              </a:rPr>
              <a:t>The Solution: IT/Enterprise Architecture</a:t>
            </a:r>
            <a:endParaRPr lang="en-US"/>
          </a:p>
        </p:txBody>
      </p:sp>
      <p:graphicFrame>
        <p:nvGraphicFramePr>
          <p:cNvPr id="4" name="Diagram 4">
            <a:extLst>
              <a:ext uri="{FF2B5EF4-FFF2-40B4-BE49-F238E27FC236}">
                <a16:creationId xmlns:a16="http://schemas.microsoft.com/office/drawing/2014/main" id="{9B3C5254-1DF3-F236-8B50-13B837618728}"/>
              </a:ext>
            </a:extLst>
          </p:cNvPr>
          <p:cNvGraphicFramePr>
            <a:graphicFrameLocks noGrp="1"/>
          </p:cNvGraphicFramePr>
          <p:nvPr>
            <p:ph idx="1"/>
            <p:extLst>
              <p:ext uri="{D42A27DB-BD31-4B8C-83A1-F6EECF244321}">
                <p14:modId xmlns:p14="http://schemas.microsoft.com/office/powerpoint/2010/main" val="3526756512"/>
              </p:ext>
            </p:extLst>
          </p:nvPr>
        </p:nvGraphicFramePr>
        <p:xfrm>
          <a:off x="838200" y="1825625"/>
          <a:ext cx="803081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7" name="Arrow: Up-Down 1046">
            <a:extLst>
              <a:ext uri="{FF2B5EF4-FFF2-40B4-BE49-F238E27FC236}">
                <a16:creationId xmlns:a16="http://schemas.microsoft.com/office/drawing/2014/main" id="{1B639CCD-21EF-6304-C361-F47DC6A8B8EB}"/>
              </a:ext>
            </a:extLst>
          </p:cNvPr>
          <p:cNvSpPr/>
          <p:nvPr/>
        </p:nvSpPr>
        <p:spPr>
          <a:xfrm>
            <a:off x="9761004" y="2292907"/>
            <a:ext cx="1871868" cy="346213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IT Architecture</a:t>
            </a:r>
          </a:p>
        </p:txBody>
      </p:sp>
      <p:sp>
        <p:nvSpPr>
          <p:cNvPr id="1048" name="Rectangle: Rounded Corners 1047">
            <a:extLst>
              <a:ext uri="{FF2B5EF4-FFF2-40B4-BE49-F238E27FC236}">
                <a16:creationId xmlns:a16="http://schemas.microsoft.com/office/drawing/2014/main" id="{EF5ED809-9A62-631A-5F80-980582055B4E}"/>
              </a:ext>
            </a:extLst>
          </p:cNvPr>
          <p:cNvSpPr/>
          <p:nvPr/>
        </p:nvSpPr>
        <p:spPr>
          <a:xfrm>
            <a:off x="9809093" y="5829299"/>
            <a:ext cx="1805608" cy="347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Implementation</a:t>
            </a:r>
            <a:endParaRPr lang="en-US"/>
          </a:p>
        </p:txBody>
      </p:sp>
      <p:sp>
        <p:nvSpPr>
          <p:cNvPr id="1050" name="Rectangle: Rounded Corners 1049">
            <a:extLst>
              <a:ext uri="{FF2B5EF4-FFF2-40B4-BE49-F238E27FC236}">
                <a16:creationId xmlns:a16="http://schemas.microsoft.com/office/drawing/2014/main" id="{25D384BB-FADC-3611-27EA-4FC9AAEBAC81}"/>
              </a:ext>
            </a:extLst>
          </p:cNvPr>
          <p:cNvSpPr/>
          <p:nvPr/>
        </p:nvSpPr>
        <p:spPr>
          <a:xfrm>
            <a:off x="9809092" y="1857787"/>
            <a:ext cx="1805608" cy="347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Vision</a:t>
            </a:r>
            <a:endParaRPr lang="en-US"/>
          </a:p>
        </p:txBody>
      </p:sp>
    </p:spTree>
    <p:extLst>
      <p:ext uri="{BB962C8B-B14F-4D97-AF65-F5344CB8AC3E}">
        <p14:creationId xmlns:p14="http://schemas.microsoft.com/office/powerpoint/2010/main" val="862883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1" name="Group 10">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9" name="Freeform: Shape 18">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5" name="Freeform: Shape 14">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4B937094-EA7D-990F-698F-638D79E1C748}"/>
              </a:ext>
            </a:extLst>
          </p:cNvPr>
          <p:cNvSpPr>
            <a:spLocks noGrp="1"/>
          </p:cNvSpPr>
          <p:nvPr>
            <p:ph type="title"/>
          </p:nvPr>
        </p:nvSpPr>
        <p:spPr>
          <a:xfrm>
            <a:off x="827088" y="1641752"/>
            <a:ext cx="2655887" cy="3213277"/>
          </a:xfrm>
        </p:spPr>
        <p:txBody>
          <a:bodyPr anchor="t">
            <a:normAutofit/>
          </a:bodyPr>
          <a:lstStyle/>
          <a:p>
            <a:r>
              <a:rPr lang="en-US" sz="3700">
                <a:ea typeface="+mj-lt"/>
                <a:cs typeface="+mj-lt"/>
              </a:rPr>
              <a:t>The Solution: IT/Enterprise Architecture</a:t>
            </a:r>
          </a:p>
        </p:txBody>
      </p:sp>
      <p:sp>
        <p:nvSpPr>
          <p:cNvPr id="3" name="Content Placeholder 2">
            <a:extLst>
              <a:ext uri="{FF2B5EF4-FFF2-40B4-BE49-F238E27FC236}">
                <a16:creationId xmlns:a16="http://schemas.microsoft.com/office/drawing/2014/main" id="{D1E9287D-C879-C9D7-3972-885841A3EB0C}"/>
              </a:ext>
            </a:extLst>
          </p:cNvPr>
          <p:cNvSpPr>
            <a:spLocks noGrp="1"/>
          </p:cNvSpPr>
          <p:nvPr>
            <p:ph idx="1"/>
          </p:nvPr>
        </p:nvSpPr>
        <p:spPr>
          <a:xfrm>
            <a:off x="5232401" y="1721579"/>
            <a:ext cx="6140449" cy="3952648"/>
          </a:xfrm>
        </p:spPr>
        <p:txBody>
          <a:bodyPr vert="horz" lIns="91440" tIns="45720" rIns="91440" bIns="45720" rtlCol="0">
            <a:normAutofit/>
          </a:bodyPr>
          <a:lstStyle/>
          <a:p>
            <a:pPr marL="0" indent="0">
              <a:buNone/>
            </a:pPr>
            <a:r>
              <a:rPr lang="en-US" sz="2400">
                <a:solidFill>
                  <a:schemeClr val="tx1">
                    <a:alpha val="80000"/>
                  </a:schemeClr>
                </a:solidFill>
                <a:cs typeface="Calibri" panose="020F0502020204030204"/>
              </a:rPr>
              <a:t>"</a:t>
            </a:r>
            <a:r>
              <a:rPr lang="en-US" sz="2400">
                <a:solidFill>
                  <a:schemeClr val="tx1">
                    <a:alpha val="80000"/>
                  </a:schemeClr>
                </a:solidFill>
                <a:ea typeface="+mn-lt"/>
                <a:cs typeface="+mn-lt"/>
              </a:rPr>
              <a:t>Enterprise architecture (EA) is a discipline for proactively and holistically leading enterprise responses to disruptive forces by identifying and analyzing the execution of change toward desired business vision and outcomes" </a:t>
            </a:r>
            <a:endParaRPr lang="en-US" sz="2400">
              <a:solidFill>
                <a:schemeClr val="tx1">
                  <a:alpha val="80000"/>
                </a:schemeClr>
              </a:solidFill>
            </a:endParaRPr>
          </a:p>
          <a:p>
            <a:pPr marL="0" indent="0">
              <a:buNone/>
            </a:pPr>
            <a:r>
              <a:rPr lang="en-US" sz="2400">
                <a:solidFill>
                  <a:schemeClr val="tx1">
                    <a:alpha val="80000"/>
                  </a:schemeClr>
                </a:solidFill>
                <a:ea typeface="+mn-lt"/>
                <a:cs typeface="+mn-lt"/>
              </a:rPr>
              <a:t>--&gt; </a:t>
            </a:r>
            <a:r>
              <a:rPr lang="en-US" sz="2400">
                <a:solidFill>
                  <a:schemeClr val="tx1">
                    <a:alpha val="80000"/>
                  </a:schemeClr>
                </a:solidFill>
                <a:ea typeface="+mn-lt"/>
                <a:cs typeface="+mn-lt"/>
                <a:hlinkClick r:id="rId3"/>
              </a:rPr>
              <a:t>Gartner Definition (September 8, 2022)</a:t>
            </a:r>
          </a:p>
          <a:p>
            <a:pPr marL="0" indent="0">
              <a:buNone/>
            </a:pPr>
            <a:endParaRPr lang="en-US" sz="2400">
              <a:solidFill>
                <a:schemeClr val="tx1">
                  <a:alpha val="80000"/>
                </a:schemeClr>
              </a:solidFill>
              <a:cs typeface="Calibri" panose="020F0502020204030204"/>
            </a:endParaRPr>
          </a:p>
          <a:p>
            <a:pPr marL="0" indent="0">
              <a:buNone/>
            </a:pPr>
            <a:r>
              <a:rPr lang="en-US" sz="2400">
                <a:solidFill>
                  <a:schemeClr val="tx1">
                    <a:alpha val="80000"/>
                  </a:schemeClr>
                </a:solidFill>
                <a:cs typeface="Calibri" panose="020F0502020204030204"/>
              </a:rPr>
              <a:t>Fancy way of saying, we help navigate and change course</a:t>
            </a:r>
          </a:p>
        </p:txBody>
      </p:sp>
    </p:spTree>
    <p:extLst>
      <p:ext uri="{BB962C8B-B14F-4D97-AF65-F5344CB8AC3E}">
        <p14:creationId xmlns:p14="http://schemas.microsoft.com/office/powerpoint/2010/main" val="201958662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erial top of container ship in ocean">
            <a:extLst>
              <a:ext uri="{FF2B5EF4-FFF2-40B4-BE49-F238E27FC236}">
                <a16:creationId xmlns:a16="http://schemas.microsoft.com/office/drawing/2014/main" id="{FC35F5A9-83B0-3B5A-34D0-6DBA628AC9F4}"/>
              </a:ext>
            </a:extLst>
          </p:cNvPr>
          <p:cNvPicPr>
            <a:picLocks noGrp="1" noChangeAspect="1"/>
          </p:cNvPicPr>
          <p:nvPr>
            <p:ph idx="1"/>
          </p:nvPr>
        </p:nvPicPr>
        <p:blipFill rotWithShape="1">
          <a:blip r:embed="rId2"/>
          <a:srcRect t="5865" b="726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84F55-9CD6-AFAC-DD76-D98913FB412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We help steer the ship</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546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ern Swiss">
  <a:themeElements>
    <a:clrScheme name="Modern Swiss">
      <a:dk1>
        <a:sysClr val="windowText" lastClr="000000"/>
      </a:dk1>
      <a:lt1>
        <a:sysClr val="window" lastClr="FFFFFF"/>
      </a:lt1>
      <a:dk2>
        <a:srgbClr val="3C3D3E"/>
      </a:dk2>
      <a:lt2>
        <a:srgbClr val="999683"/>
      </a:lt2>
      <a:accent1>
        <a:srgbClr val="E34A06"/>
      </a:accent1>
      <a:accent2>
        <a:srgbClr val="31CCE8"/>
      </a:accent2>
      <a:accent3>
        <a:srgbClr val="C1C139"/>
      </a:accent3>
      <a:accent4>
        <a:srgbClr val="118E97"/>
      </a:accent4>
      <a:accent5>
        <a:srgbClr val="F9BD03"/>
      </a:accent5>
      <a:accent6>
        <a:srgbClr val="407026"/>
      </a:accent6>
      <a:hlink>
        <a:srgbClr val="3C3D3E"/>
      </a:hlink>
      <a:folHlink>
        <a:srgbClr val="999683"/>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1719</TotalTime>
  <Words>3493</Words>
  <Application>Microsoft Office PowerPoint</Application>
  <PresentationFormat>Widescreen</PresentationFormat>
  <Paragraphs>342</Paragraphs>
  <Slides>51</Slides>
  <Notes>15</Notes>
  <HiddenSlides>3</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Calibri</vt:lpstr>
      <vt:lpstr>Calibri Light</vt:lpstr>
      <vt:lpstr>Corbel</vt:lpstr>
      <vt:lpstr>Microsoft New Tai Lue</vt:lpstr>
      <vt:lpstr>Wingdings</vt:lpstr>
      <vt:lpstr>Office Theme</vt:lpstr>
      <vt:lpstr>Modern Swiss</vt:lpstr>
      <vt:lpstr>Session Details (Speakers Only)</vt:lpstr>
      <vt:lpstr>Outline (Speakers Only)</vt:lpstr>
      <vt:lpstr>Outline</vt:lpstr>
      <vt:lpstr>Consensus in the Chaos The Role of IT Architecture</vt:lpstr>
      <vt:lpstr>PowerPoint Presentation</vt:lpstr>
      <vt:lpstr>PowerPoint Presentation</vt:lpstr>
      <vt:lpstr>The Solution: IT/Enterprise Architecture</vt:lpstr>
      <vt:lpstr>The Solution: IT/Enterprise Architecture</vt:lpstr>
      <vt:lpstr>We help steer the ship</vt:lpstr>
      <vt:lpstr>Why are we all here?</vt:lpstr>
      <vt:lpstr>How will we do this?</vt:lpstr>
      <vt:lpstr>What is IT Architecture?</vt:lpstr>
      <vt:lpstr>PowerPoint Presentation</vt:lpstr>
      <vt:lpstr>What is  IT Architecture?</vt:lpstr>
      <vt:lpstr>Design the Kitchen</vt:lpstr>
      <vt:lpstr>Three Part Conversation</vt:lpstr>
      <vt:lpstr>The IT Architect a profile</vt:lpstr>
      <vt:lpstr>Expert Guidance</vt:lpstr>
      <vt:lpstr>Technical Direction</vt:lpstr>
      <vt:lpstr>Core Competencies </vt:lpstr>
      <vt:lpstr>IT Architecture The Roles</vt:lpstr>
      <vt:lpstr>IT Architecture Practice the journey</vt:lpstr>
      <vt:lpstr>IT Architecture and Project Teams</vt:lpstr>
      <vt:lpstr>IT Architecture Practice the conflicts</vt:lpstr>
      <vt:lpstr>IT Architecture Themes </vt:lpstr>
      <vt:lpstr>trade-offs: Risk </vt:lpstr>
      <vt:lpstr>Roadmap</vt:lpstr>
      <vt:lpstr>The Purpose of IT Architecture</vt:lpstr>
      <vt:lpstr>IT Strategy/Architecture Next Generation</vt:lpstr>
      <vt:lpstr>IT Strategy/Architecture Technical Capabilities</vt:lpstr>
      <vt:lpstr>How do we practice IT Architecture?</vt:lpstr>
      <vt:lpstr>PowerPoint Presentation</vt:lpstr>
      <vt:lpstr>PowerPoint Presentation</vt:lpstr>
      <vt:lpstr>PowerPoint Presentation</vt:lpstr>
      <vt:lpstr>PowerPoint Presentation</vt:lpstr>
      <vt:lpstr>PowerPoint Presentation</vt:lpstr>
      <vt:lpstr>PowerPoint Presentation</vt:lpstr>
      <vt:lpstr>IT Projects at UManitoba</vt:lpstr>
      <vt:lpstr>PowerPoint Presentation</vt:lpstr>
      <vt:lpstr>PowerPoint Presentation</vt:lpstr>
      <vt:lpstr>PowerPoint Presentation</vt:lpstr>
      <vt:lpstr>What would we do differently? What are our next steps?</vt:lpstr>
      <vt:lpstr>PowerPoint Presentation</vt:lpstr>
      <vt:lpstr>PowerPoint Presentation</vt:lpstr>
      <vt:lpstr>U of M Capability Map Concept</vt:lpstr>
      <vt:lpstr>PowerPoint Presentation</vt:lpstr>
      <vt:lpstr>What did you (hopefully) learn?</vt:lpstr>
      <vt:lpstr>What did you learn?</vt:lpstr>
      <vt:lpstr>To Be Continued</vt:lpstr>
      <vt:lpstr>Who are "we" exactly?</vt:lpstr>
      <vt:lpstr>Questions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Details (Speaker Notes)</dc:title>
  <dc:creator>David Wesst</dc:creator>
  <cp:lastModifiedBy>David Wesst</cp:lastModifiedBy>
  <cp:revision>2</cp:revision>
  <dcterms:created xsi:type="dcterms:W3CDTF">2022-08-29T15:04:55Z</dcterms:created>
  <dcterms:modified xsi:type="dcterms:W3CDTF">2022-11-07T20:11:51Z</dcterms:modified>
</cp:coreProperties>
</file>